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8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16/04/2023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16/04/2023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09588"/>
            <a:ext cx="3395663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96B11D5-D908-43CB-A8B6-DE9005C22CB6}" type="slidenum">
              <a:rPr lang="it-IT" altLang="it-IT" sz="1200">
                <a:latin typeface="Tahoma" panose="020B0604030504040204" pitchFamily="34" charset="0"/>
              </a:rPr>
              <a:pPr eaLnBrk="1" hangingPunct="1"/>
              <a:t>2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55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4915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7E3610F-C5E9-4725-82D8-4BE3857C4A1F}" type="slidenum">
              <a:rPr lang="it-IT" altLang="it-IT" sz="1200">
                <a:latin typeface="Tahoma" panose="020B0604030504040204" pitchFamily="34" charset="0"/>
              </a:rPr>
              <a:pPr eaLnBrk="1" hangingPunct="1"/>
              <a:t>11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190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5018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CCAB8EB-1A3E-468A-97BD-669E07A07133}" type="slidenum">
              <a:rPr lang="it-IT" altLang="it-IT" sz="1200">
                <a:latin typeface="Tahoma" panose="020B0604030504040204" pitchFamily="34" charset="0"/>
              </a:rPr>
              <a:pPr eaLnBrk="1" hangingPunct="1"/>
              <a:t>12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6672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512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8E769B1-62D4-404A-AF0C-696CCBC0BA76}" type="slidenum">
              <a:rPr lang="it-IT" altLang="it-IT" sz="1200">
                <a:latin typeface="Tahoma" panose="020B0604030504040204" pitchFamily="34" charset="0"/>
              </a:rPr>
              <a:pPr eaLnBrk="1" hangingPunct="1"/>
              <a:t>13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570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5222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131481A-D719-4E2C-93CC-F21EC379EB94}" type="slidenum">
              <a:rPr lang="it-IT" altLang="it-IT" sz="1200">
                <a:latin typeface="Tahoma" panose="020B0604030504040204" pitchFamily="34" charset="0"/>
              </a:rPr>
              <a:pPr eaLnBrk="1" hangingPunct="1"/>
              <a:t>14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6169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5325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50CECCF-6C50-45C5-B64B-C490F73A8ADF}" type="slidenum">
              <a:rPr lang="it-IT" altLang="it-IT" sz="1200">
                <a:latin typeface="Tahoma" panose="020B0604030504040204" pitchFamily="34" charset="0"/>
              </a:rPr>
              <a:pPr eaLnBrk="1" hangingPunct="1"/>
              <a:t>15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79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5427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F2D954E-51C8-4B2A-9E27-2B9A2B26E8E0}" type="slidenum">
              <a:rPr lang="it-IT" altLang="it-IT" sz="1200">
                <a:latin typeface="Tahoma" panose="020B0604030504040204" pitchFamily="34" charset="0"/>
              </a:rPr>
              <a:pPr eaLnBrk="1" hangingPunct="1"/>
              <a:t>16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0150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5530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21132F7-CB4E-4D38-8DBC-1170BCE5C305}" type="slidenum">
              <a:rPr lang="it-IT" altLang="it-IT" sz="1200">
                <a:latin typeface="Tahoma" panose="020B0604030504040204" pitchFamily="34" charset="0"/>
              </a:rPr>
              <a:pPr eaLnBrk="1" hangingPunct="1"/>
              <a:t>17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6710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5632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EBAE745-6307-42A2-8000-626B2123F6B8}" type="slidenum">
              <a:rPr lang="it-IT" altLang="it-IT" sz="1200">
                <a:latin typeface="Tahoma" panose="020B0604030504040204" pitchFamily="34" charset="0"/>
              </a:rPr>
              <a:pPr eaLnBrk="1" hangingPunct="1"/>
              <a:t>18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9206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5734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F9B7E2B-ACC5-4133-9236-575C33C323D1}" type="slidenum">
              <a:rPr lang="it-IT" altLang="it-IT" sz="1200">
                <a:latin typeface="Tahoma" panose="020B0604030504040204" pitchFamily="34" charset="0"/>
              </a:rPr>
              <a:pPr eaLnBrk="1" hangingPunct="1"/>
              <a:t>19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8241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5837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302B1B0-46B8-4120-9A71-F4CA9CC69C9C}" type="slidenum">
              <a:rPr lang="it-IT" altLang="it-IT" sz="1200">
                <a:latin typeface="Tahoma" panose="020B0604030504040204" pitchFamily="34" charset="0"/>
              </a:rPr>
              <a:pPr eaLnBrk="1" hangingPunct="1"/>
              <a:t>20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091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4096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17E79D1-6BA0-41DC-901A-B7437D243B5F}" type="slidenum">
              <a:rPr lang="it-IT" altLang="it-IT" sz="1200">
                <a:latin typeface="Tahoma" panose="020B0604030504040204" pitchFamily="34" charset="0"/>
              </a:rPr>
              <a:pPr eaLnBrk="1" hangingPunct="1"/>
              <a:t>3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7565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5939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828295A-A7BA-4447-AD3B-A01847C139C3}" type="slidenum">
              <a:rPr lang="it-IT" altLang="it-IT" sz="1200">
                <a:latin typeface="Tahoma" panose="020B0604030504040204" pitchFamily="34" charset="0"/>
              </a:rPr>
              <a:pPr eaLnBrk="1" hangingPunct="1"/>
              <a:t>21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5992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6042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F4276E4-67F5-458B-A606-730B641F9204}" type="slidenum">
              <a:rPr lang="it-IT" altLang="it-IT" sz="1200">
                <a:latin typeface="Tahoma" panose="020B0604030504040204" pitchFamily="34" charset="0"/>
              </a:rPr>
              <a:pPr eaLnBrk="1" hangingPunct="1"/>
              <a:t>22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0684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6144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C2F63D5-FC7B-46B8-AC10-3FAF5B71FA81}" type="slidenum">
              <a:rPr lang="it-IT" altLang="it-IT" sz="1200">
                <a:latin typeface="Tahoma" panose="020B0604030504040204" pitchFamily="34" charset="0"/>
              </a:rPr>
              <a:pPr eaLnBrk="1" hangingPunct="1"/>
              <a:t>23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1435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624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38AD4AE-2D36-4E4F-8D1A-D251EBD110DD}" type="slidenum">
              <a:rPr lang="it-IT" altLang="it-IT" sz="1200">
                <a:latin typeface="Tahoma" panose="020B0604030504040204" pitchFamily="34" charset="0"/>
              </a:rPr>
              <a:pPr eaLnBrk="1" hangingPunct="1"/>
              <a:t>24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326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6349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F007E5D-30A1-46DB-9421-BE70EECAE0F6}" type="slidenum">
              <a:rPr lang="it-IT" altLang="it-IT" sz="1200">
                <a:latin typeface="Tahoma" panose="020B0604030504040204" pitchFamily="34" charset="0"/>
              </a:rPr>
              <a:pPr eaLnBrk="1" hangingPunct="1"/>
              <a:t>25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5886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6451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C086DC8-1C4D-4133-B67F-6B35D933FF2F}" type="slidenum">
              <a:rPr lang="it-IT" altLang="it-IT" sz="1200">
                <a:latin typeface="Tahoma" panose="020B0604030504040204" pitchFamily="34" charset="0"/>
              </a:rPr>
              <a:pPr eaLnBrk="1" hangingPunct="1"/>
              <a:t>26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8678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6554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E3CBCF5-00D0-4FDD-8F51-903B3D3E4017}" type="slidenum">
              <a:rPr lang="it-IT" altLang="it-IT" sz="1200">
                <a:latin typeface="Tahoma" panose="020B0604030504040204" pitchFamily="34" charset="0"/>
              </a:rPr>
              <a:pPr eaLnBrk="1" hangingPunct="1"/>
              <a:t>27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2250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6656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BBA90F6-4DDB-4F5B-97C5-8946E93FC5DB}" type="slidenum">
              <a:rPr lang="it-IT" altLang="it-IT" sz="1200">
                <a:latin typeface="Tahoma" panose="020B0604030504040204" pitchFamily="34" charset="0"/>
              </a:rPr>
              <a:pPr eaLnBrk="1" hangingPunct="1"/>
              <a:t>28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1739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6758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3E70F4B-EE78-4EA7-9FDD-2ADBE66AAD8F}" type="slidenum">
              <a:rPr lang="it-IT" altLang="it-IT" sz="1200">
                <a:latin typeface="Tahoma" panose="020B0604030504040204" pitchFamily="34" charset="0"/>
              </a:rPr>
              <a:pPr eaLnBrk="1" hangingPunct="1"/>
              <a:t>29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6935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6861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98F106F-9599-4187-B555-60500F09F1D8}" type="slidenum">
              <a:rPr lang="it-IT" altLang="it-IT" sz="1200">
                <a:latin typeface="Tahoma" panose="020B0604030504040204" pitchFamily="34" charset="0"/>
              </a:rPr>
              <a:pPr eaLnBrk="1" hangingPunct="1"/>
              <a:t>30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169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77D62CD-9FA6-4190-81D7-D2371AF251C5}" type="slidenum">
              <a:rPr lang="it-IT" altLang="it-IT" sz="1200">
                <a:latin typeface="Tahoma" panose="020B0604030504040204" pitchFamily="34" charset="0"/>
              </a:rPr>
              <a:pPr eaLnBrk="1" hangingPunct="1"/>
              <a:t>4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6144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6963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478E43F-0155-4C45-B55D-3C31745F8252}" type="slidenum">
              <a:rPr lang="it-IT" altLang="it-IT" sz="1200">
                <a:latin typeface="Tahoma" panose="020B0604030504040204" pitchFamily="34" charset="0"/>
              </a:rPr>
              <a:pPr eaLnBrk="1" hangingPunct="1"/>
              <a:t>31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4695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7066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50AC57A-0FE0-49A6-B358-E571BCA3115E}" type="slidenum">
              <a:rPr lang="it-IT" altLang="it-IT" sz="1200">
                <a:latin typeface="Tahoma" panose="020B0604030504040204" pitchFamily="34" charset="0"/>
              </a:rPr>
              <a:pPr eaLnBrk="1" hangingPunct="1"/>
              <a:t>32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43891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7168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1F5BBBE-4B7E-4915-9CAE-7CD0BDF10B91}" type="slidenum">
              <a:rPr lang="it-IT" altLang="it-IT" sz="1200">
                <a:latin typeface="Tahoma" panose="020B0604030504040204" pitchFamily="34" charset="0"/>
              </a:rPr>
              <a:pPr eaLnBrk="1" hangingPunct="1"/>
              <a:t>33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0875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7270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F970B26-1B05-4000-8AC7-F0F10E4B3A89}" type="slidenum">
              <a:rPr lang="it-IT" altLang="it-IT" sz="1200">
                <a:latin typeface="Tahoma" panose="020B0604030504040204" pitchFamily="34" charset="0"/>
              </a:rPr>
              <a:pPr eaLnBrk="1" hangingPunct="1"/>
              <a:t>34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8461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7373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9595296-602D-48BC-933B-172F4B734F3F}" type="slidenum">
              <a:rPr lang="it-IT" altLang="it-IT" sz="1200">
                <a:latin typeface="Tahoma" panose="020B0604030504040204" pitchFamily="34" charset="0"/>
              </a:rPr>
              <a:pPr eaLnBrk="1" hangingPunct="1"/>
              <a:t>35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7214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7475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5DB8408-BF31-4782-952C-7ADDA6DC0CB7}" type="slidenum">
              <a:rPr lang="it-IT" altLang="it-IT" sz="1200">
                <a:latin typeface="Tahoma" panose="020B0604030504040204" pitchFamily="34" charset="0"/>
              </a:rPr>
              <a:pPr eaLnBrk="1" hangingPunct="1"/>
              <a:t>36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4455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7578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88B38B2-1019-421D-81D6-2CA9E97D7528}" type="slidenum">
              <a:rPr lang="it-IT" altLang="it-IT" sz="1200">
                <a:latin typeface="Tahoma" panose="020B0604030504040204" pitchFamily="34" charset="0"/>
              </a:rPr>
              <a:pPr eaLnBrk="1" hangingPunct="1"/>
              <a:t>37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721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4301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6441F17-1B94-46AF-BDD6-74318A4B743D}" type="slidenum">
              <a:rPr lang="it-IT" altLang="it-IT" sz="1200">
                <a:latin typeface="Tahoma" panose="020B0604030504040204" pitchFamily="34" charset="0"/>
              </a:rPr>
              <a:pPr eaLnBrk="1" hangingPunct="1"/>
              <a:t>5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009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4403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FC58CC3-EF66-4E39-ABA3-B74B67C67FA9}" type="slidenum">
              <a:rPr lang="it-IT" altLang="it-IT" sz="1200">
                <a:latin typeface="Tahoma" panose="020B0604030504040204" pitchFamily="34" charset="0"/>
              </a:rPr>
              <a:pPr eaLnBrk="1" hangingPunct="1"/>
              <a:t>6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573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4506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C613F5D-CD48-49BA-BB61-F594ABC22C1D}" type="slidenum">
              <a:rPr lang="it-IT" altLang="it-IT" sz="1200">
                <a:latin typeface="Tahoma" panose="020B0604030504040204" pitchFamily="34" charset="0"/>
              </a:rPr>
              <a:pPr eaLnBrk="1" hangingPunct="1"/>
              <a:t>7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838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4608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4CF1FDA-94EE-4D2E-B89A-D9618F4287AE}" type="slidenum">
              <a:rPr lang="it-IT" altLang="it-IT" sz="1200">
                <a:latin typeface="Tahoma" panose="020B0604030504040204" pitchFamily="34" charset="0"/>
              </a:rPr>
              <a:pPr eaLnBrk="1" hangingPunct="1"/>
              <a:t>8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681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4710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C65E365-6814-4579-A181-4B943A533642}" type="slidenum">
              <a:rPr lang="it-IT" altLang="it-IT" sz="1200">
                <a:latin typeface="Tahoma" panose="020B0604030504040204" pitchFamily="34" charset="0"/>
              </a:rPr>
              <a:pPr eaLnBrk="1" hangingPunct="1"/>
              <a:t>9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001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4813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7D10F04-23A2-4313-AEEA-3FCE30608AB5}" type="slidenum">
              <a:rPr lang="it-IT" altLang="it-IT" sz="1200">
                <a:latin typeface="Tahoma" panose="020B0604030504040204" pitchFamily="34" charset="0"/>
              </a:rPr>
              <a:pPr eaLnBrk="1" hangingPunct="1"/>
              <a:t>10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859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8E2029E-4D77-374B-99B9-8F7400CAF970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FF47CD3-70AF-D149-AC5D-DFD802178410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3540D-C23F-4E31-B380-26F229B1154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0763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4B3F369-3775-6B49-950F-429C20F585EB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2F33633-BF34-1E4A-B798-B62B808660BD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F008CD7-C430-C641-89A0-AAA5EC89DCB6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D8D2961-7752-8147-9F32-6FFB67B11C2A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TITOLO PRESENTAZIONE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8DD5883-3593-A747-89B4-77730AAAD6BC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1F2E32B-AFB4-7448-A9E4-F7446110BAB7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62DFF53-BA88-8842-A3B1-977899737ADB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t.wikipedia.org/wiki/Concorrenza_perfett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Approfondimenti sull’economia del benessere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La funzione del benessere sociale e la grande frontiera delle utilità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7440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L’andamento della frontiera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28813"/>
            <a:ext cx="7815263" cy="4167187"/>
          </a:xfrm>
        </p:spPr>
        <p:txBody>
          <a:bodyPr>
            <a:normAutofit fontScale="92500"/>
          </a:bodyPr>
          <a:lstStyle/>
          <a:p>
            <a:r>
              <a:rPr lang="it-IT" altLang="it-IT" sz="2800" smtClean="0"/>
              <a:t>L’andamento della frontiera dipende dalle funzioni indice scelte per rappresentare le utilità</a:t>
            </a:r>
          </a:p>
          <a:p>
            <a:r>
              <a:rPr lang="it-IT" altLang="it-IT" sz="2800" smtClean="0"/>
              <a:t>E’ quindi in qualche modo arbitraria</a:t>
            </a:r>
          </a:p>
          <a:p>
            <a:r>
              <a:rPr lang="it-IT" altLang="it-IT" sz="2800" smtClean="0"/>
              <a:t>Quando si passa da </a:t>
            </a:r>
            <a:r>
              <a:rPr lang="it-IT" altLang="it-IT" sz="2800" b="1" i="1" smtClean="0"/>
              <a:t>M a N </a:t>
            </a:r>
            <a:r>
              <a:rPr lang="it-IT" altLang="it-IT" sz="2800" smtClean="0"/>
              <a:t>(redistribuzione del reddito) variano i prezzi in relazione ai diversi gusti dei soggetti.</a:t>
            </a:r>
          </a:p>
          <a:p>
            <a:r>
              <a:rPr lang="it-IT" altLang="it-IT" sz="2800" smtClean="0"/>
              <a:t>Se variano i prezzi ci spostiamo anche lungo </a:t>
            </a:r>
            <a:r>
              <a:rPr lang="it-IT" altLang="it-IT" sz="2800" b="1" i="1" smtClean="0"/>
              <a:t>la frontiera delle possibilità produttive</a:t>
            </a:r>
            <a:endParaRPr lang="it-IT" altLang="it-IT" sz="2800" smtClean="0"/>
          </a:p>
          <a:p>
            <a:r>
              <a:rPr lang="it-IT" altLang="it-IT" sz="2800" smtClean="0"/>
              <a:t>Varia anche la composizione della produzione</a:t>
            </a:r>
          </a:p>
        </p:txBody>
      </p:sp>
      <p:sp>
        <p:nvSpPr>
          <p:cNvPr id="12292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E01634C-36D5-4A0E-8F15-D5AE9E724DEA}" type="slidenum">
              <a:rPr lang="it-IT" altLang="it-IT" sz="1400"/>
              <a:pPr eaLnBrk="1" hangingPunct="1"/>
              <a:t>10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0506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Il criterio di </a:t>
            </a:r>
            <a:r>
              <a:rPr lang="it-IT" dirty="0" err="1" smtClean="0"/>
              <a:t>Pareto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4643438"/>
            <a:ext cx="7958138" cy="1452562"/>
          </a:xfrm>
        </p:spPr>
        <p:txBody>
          <a:bodyPr>
            <a:normAutofit fontScale="92500" lnSpcReduction="20000"/>
          </a:bodyPr>
          <a:lstStyle/>
          <a:p>
            <a:r>
              <a:rPr lang="it-IT" altLang="it-IT" sz="2800" smtClean="0"/>
              <a:t>Si consideri il punto </a:t>
            </a:r>
            <a:r>
              <a:rPr lang="it-IT" altLang="it-IT" sz="2800" b="1" i="1" smtClean="0"/>
              <a:t>O. </a:t>
            </a:r>
            <a:r>
              <a:rPr lang="it-IT" altLang="it-IT" sz="2800" smtClean="0"/>
              <a:t>I punti </a:t>
            </a:r>
            <a:r>
              <a:rPr lang="it-IT" altLang="it-IT" sz="2800" b="1" i="1" smtClean="0"/>
              <a:t>M, H, N </a:t>
            </a:r>
            <a:r>
              <a:rPr lang="it-IT" altLang="it-IT" sz="2800" smtClean="0"/>
              <a:t>sono Pareto superiori</a:t>
            </a:r>
          </a:p>
          <a:p>
            <a:r>
              <a:rPr lang="it-IT" altLang="it-IT" sz="2800" smtClean="0"/>
              <a:t>Il punto </a:t>
            </a:r>
            <a:r>
              <a:rPr lang="it-IT" altLang="it-IT" sz="2800" b="1" i="1" smtClean="0"/>
              <a:t>K </a:t>
            </a:r>
            <a:r>
              <a:rPr lang="it-IT" altLang="it-IT" sz="2800" smtClean="0"/>
              <a:t>è pareto efficiente ma non è pareto superiore rispetto al punto </a:t>
            </a:r>
            <a:r>
              <a:rPr lang="it-IT" altLang="it-IT" sz="2800" b="1" i="1" smtClean="0"/>
              <a:t>O</a:t>
            </a:r>
            <a:endParaRPr lang="it-IT" altLang="it-IT" sz="2800" smtClean="0"/>
          </a:p>
        </p:txBody>
      </p:sp>
      <p:sp>
        <p:nvSpPr>
          <p:cNvPr id="13316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37F80CD-8885-4BEB-A91F-D269105C7D54}" type="slidenum">
              <a:rPr lang="it-IT" altLang="it-IT" sz="1400"/>
              <a:pPr eaLnBrk="1" hangingPunct="1"/>
              <a:t>11</a:t>
            </a:fld>
            <a:endParaRPr lang="it-IT" altLang="it-IT" sz="1400"/>
          </a:p>
        </p:txBody>
      </p:sp>
      <p:grpSp>
        <p:nvGrpSpPr>
          <p:cNvPr id="4" name="Gruppo 23"/>
          <p:cNvGrpSpPr>
            <a:grpSpLocks/>
          </p:cNvGrpSpPr>
          <p:nvPr/>
        </p:nvGrpSpPr>
        <p:grpSpPr bwMode="auto">
          <a:xfrm>
            <a:off x="3000375" y="1928813"/>
            <a:ext cx="4013200" cy="2776537"/>
            <a:chOff x="3000365" y="1928802"/>
            <a:chExt cx="4013964" cy="2776553"/>
          </a:xfrm>
        </p:grpSpPr>
        <p:grpSp>
          <p:nvGrpSpPr>
            <p:cNvPr id="13319" name="Gruppo 20"/>
            <p:cNvGrpSpPr>
              <a:grpSpLocks/>
            </p:cNvGrpSpPr>
            <p:nvPr/>
          </p:nvGrpSpPr>
          <p:grpSpPr bwMode="auto">
            <a:xfrm>
              <a:off x="3000365" y="1928802"/>
              <a:ext cx="4013964" cy="2776553"/>
              <a:chOff x="2179220" y="2787650"/>
              <a:chExt cx="2995194" cy="2776553"/>
            </a:xfrm>
          </p:grpSpPr>
          <p:sp>
            <p:nvSpPr>
              <p:cNvPr id="13321" name="Line 2"/>
              <p:cNvSpPr>
                <a:spLocks noChangeShapeType="1"/>
              </p:cNvSpPr>
              <p:nvPr/>
            </p:nvSpPr>
            <p:spPr bwMode="auto">
              <a:xfrm>
                <a:off x="2343150" y="4959350"/>
                <a:ext cx="2400300" cy="158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3322" name="Line 3"/>
              <p:cNvSpPr>
                <a:spLocks noChangeShapeType="1"/>
              </p:cNvSpPr>
              <p:nvPr/>
            </p:nvSpPr>
            <p:spPr bwMode="auto">
              <a:xfrm flipV="1">
                <a:off x="2571750" y="2787650"/>
                <a:ext cx="0" cy="228758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3323" name="Freeform 4"/>
              <p:cNvSpPr>
                <a:spLocks/>
              </p:cNvSpPr>
              <p:nvPr/>
            </p:nvSpPr>
            <p:spPr bwMode="auto">
              <a:xfrm>
                <a:off x="2571750" y="3359150"/>
                <a:ext cx="1712913" cy="1600200"/>
              </a:xfrm>
              <a:custGeom>
                <a:avLst/>
                <a:gdLst>
                  <a:gd name="T0" fmla="*/ 0 w 2700"/>
                  <a:gd name="T1" fmla="*/ 0 h 2520"/>
                  <a:gd name="T2" fmla="*/ 2147483647 w 2700"/>
                  <a:gd name="T3" fmla="*/ 2147483647 h 2520"/>
                  <a:gd name="T4" fmla="*/ 2147483647 w 2700"/>
                  <a:gd name="T5" fmla="*/ 2147483647 h 2520"/>
                  <a:gd name="T6" fmla="*/ 2147483647 w 2700"/>
                  <a:gd name="T7" fmla="*/ 2147483647 h 2520"/>
                  <a:gd name="T8" fmla="*/ 2147483647 w 2700"/>
                  <a:gd name="T9" fmla="*/ 2147483647 h 2520"/>
                  <a:gd name="T10" fmla="*/ 2147483647 w 2700"/>
                  <a:gd name="T11" fmla="*/ 2147483647 h 2520"/>
                  <a:gd name="T12" fmla="*/ 2147483647 w 2700"/>
                  <a:gd name="T13" fmla="*/ 2147483647 h 25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00"/>
                  <a:gd name="T22" fmla="*/ 0 h 2520"/>
                  <a:gd name="T23" fmla="*/ 2700 w 2700"/>
                  <a:gd name="T24" fmla="*/ 2520 h 25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00" h="2520">
                    <a:moveTo>
                      <a:pt x="0" y="0"/>
                    </a:moveTo>
                    <a:cubicBezTo>
                      <a:pt x="285" y="120"/>
                      <a:pt x="570" y="240"/>
                      <a:pt x="720" y="360"/>
                    </a:cubicBezTo>
                    <a:cubicBezTo>
                      <a:pt x="870" y="480"/>
                      <a:pt x="780" y="600"/>
                      <a:pt x="900" y="720"/>
                    </a:cubicBezTo>
                    <a:cubicBezTo>
                      <a:pt x="1020" y="840"/>
                      <a:pt x="1320" y="960"/>
                      <a:pt x="1440" y="1080"/>
                    </a:cubicBezTo>
                    <a:cubicBezTo>
                      <a:pt x="1560" y="1200"/>
                      <a:pt x="1500" y="1350"/>
                      <a:pt x="1620" y="1440"/>
                    </a:cubicBezTo>
                    <a:cubicBezTo>
                      <a:pt x="1740" y="1530"/>
                      <a:pt x="1980" y="1440"/>
                      <a:pt x="2160" y="1620"/>
                    </a:cubicBezTo>
                    <a:cubicBezTo>
                      <a:pt x="2340" y="1800"/>
                      <a:pt x="2610" y="2370"/>
                      <a:pt x="2700" y="252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24" name="Text Box 5"/>
              <p:cNvSpPr txBox="1">
                <a:spLocks noChangeArrowheads="1"/>
              </p:cNvSpPr>
              <p:nvPr/>
            </p:nvSpPr>
            <p:spPr bwMode="auto">
              <a:xfrm>
                <a:off x="2179220" y="2787650"/>
                <a:ext cx="809625" cy="561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b="1">
                    <a:latin typeface="Calibri" panose="020F0502020204030204" pitchFamily="34" charset="0"/>
                  </a:rPr>
                  <a:t>U</a:t>
                </a:r>
                <a:r>
                  <a:rPr lang="it-IT" altLang="it-IT" b="1" baseline="-25000">
                    <a:latin typeface="Calibri" panose="020F0502020204030204" pitchFamily="34" charset="0"/>
                  </a:rPr>
                  <a:t>B</a:t>
                </a:r>
                <a:endParaRPr lang="it-IT" altLang="it-IT" sz="4800"/>
              </a:p>
            </p:txBody>
          </p:sp>
          <p:sp>
            <p:nvSpPr>
              <p:cNvPr id="13325" name="Text Box 6"/>
              <p:cNvSpPr txBox="1">
                <a:spLocks noChangeArrowheads="1"/>
              </p:cNvSpPr>
              <p:nvPr/>
            </p:nvSpPr>
            <p:spPr bwMode="auto">
              <a:xfrm>
                <a:off x="4364789" y="5002228"/>
                <a:ext cx="809625" cy="561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2000" b="1">
                    <a:latin typeface="Calibri" panose="020F0502020204030204" pitchFamily="34" charset="0"/>
                  </a:rPr>
                  <a:t>U</a:t>
                </a:r>
                <a:r>
                  <a:rPr lang="it-IT" altLang="it-IT" sz="2000" b="1" baseline="-25000">
                    <a:latin typeface="Calibri" panose="020F0502020204030204" pitchFamily="34" charset="0"/>
                  </a:rPr>
                  <a:t>A</a:t>
                </a:r>
                <a:endParaRPr lang="it-IT" altLang="it-IT" sz="4400"/>
              </a:p>
            </p:txBody>
          </p:sp>
          <p:cxnSp>
            <p:nvCxnSpPr>
              <p:cNvPr id="13326" name="AutoShape 7"/>
              <p:cNvCxnSpPr>
                <a:cxnSpLocks noChangeShapeType="1"/>
              </p:cNvCxnSpPr>
              <p:nvPr/>
            </p:nvCxnSpPr>
            <p:spPr bwMode="auto">
              <a:xfrm>
                <a:off x="3114675" y="3771900"/>
                <a:ext cx="1588" cy="57150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327" name="Text Box 8"/>
              <p:cNvSpPr txBox="1">
                <a:spLocks noChangeArrowheads="1"/>
              </p:cNvSpPr>
              <p:nvPr/>
            </p:nvSpPr>
            <p:spPr bwMode="auto">
              <a:xfrm>
                <a:off x="3032125" y="3287716"/>
                <a:ext cx="799599" cy="357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 i="1">
                    <a:latin typeface="Calibri" panose="020F0502020204030204" pitchFamily="34" charset="0"/>
                  </a:rPr>
                  <a:t>M</a:t>
                </a:r>
                <a:endParaRPr lang="it-IT" altLang="it-IT" sz="4000"/>
              </a:p>
            </p:txBody>
          </p:sp>
          <p:cxnSp>
            <p:nvCxnSpPr>
              <p:cNvPr id="13328" name="AutoShape 9"/>
              <p:cNvCxnSpPr>
                <a:cxnSpLocks noChangeShapeType="1"/>
              </p:cNvCxnSpPr>
              <p:nvPr/>
            </p:nvCxnSpPr>
            <p:spPr bwMode="auto">
              <a:xfrm flipH="1">
                <a:off x="3095625" y="4343400"/>
                <a:ext cx="76200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329" name="Text Box 10"/>
              <p:cNvSpPr txBox="1">
                <a:spLocks noChangeArrowheads="1"/>
              </p:cNvSpPr>
              <p:nvPr/>
            </p:nvSpPr>
            <p:spPr bwMode="auto">
              <a:xfrm>
                <a:off x="3778417" y="4002096"/>
                <a:ext cx="69532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2000" b="1" i="1">
                    <a:latin typeface="Calibri" panose="020F0502020204030204" pitchFamily="34" charset="0"/>
                  </a:rPr>
                  <a:t>N</a:t>
                </a:r>
                <a:endParaRPr lang="it-IT" altLang="it-IT" sz="4400"/>
              </a:p>
            </p:txBody>
          </p:sp>
          <p:sp>
            <p:nvSpPr>
              <p:cNvPr id="13330" name="Text Box 11"/>
              <p:cNvSpPr txBox="1">
                <a:spLocks noChangeArrowheads="1"/>
              </p:cNvSpPr>
              <p:nvPr/>
            </p:nvSpPr>
            <p:spPr bwMode="auto">
              <a:xfrm>
                <a:off x="3405271" y="3644906"/>
                <a:ext cx="695325" cy="334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2000" b="1" i="1">
                    <a:latin typeface="Calibri" panose="020F0502020204030204" pitchFamily="34" charset="0"/>
                  </a:rPr>
                  <a:t>H</a:t>
                </a:r>
                <a:endParaRPr lang="it-IT" altLang="it-IT" sz="4400"/>
              </a:p>
            </p:txBody>
          </p:sp>
          <p:sp>
            <p:nvSpPr>
              <p:cNvPr id="13331" name="Oval 12"/>
              <p:cNvSpPr>
                <a:spLocks noChangeArrowheads="1"/>
              </p:cNvSpPr>
              <p:nvPr/>
            </p:nvSpPr>
            <p:spPr bwMode="auto">
              <a:xfrm>
                <a:off x="3067050" y="4281488"/>
                <a:ext cx="90488" cy="90487"/>
              </a:xfrm>
              <a:prstGeom prst="ellipse">
                <a:avLst/>
              </a:prstGeom>
              <a:solidFill>
                <a:srgbClr val="0F243E"/>
              </a:solidFill>
              <a:ln w="9525">
                <a:solidFill>
                  <a:srgbClr val="0F243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32" name="Oval 13"/>
              <p:cNvSpPr>
                <a:spLocks noChangeArrowheads="1"/>
              </p:cNvSpPr>
              <p:nvPr/>
            </p:nvSpPr>
            <p:spPr bwMode="auto">
              <a:xfrm>
                <a:off x="3067050" y="3752850"/>
                <a:ext cx="90488" cy="90488"/>
              </a:xfrm>
              <a:prstGeom prst="ellipse">
                <a:avLst/>
              </a:prstGeom>
              <a:solidFill>
                <a:srgbClr val="0F243E"/>
              </a:solidFill>
              <a:ln w="9525">
                <a:solidFill>
                  <a:srgbClr val="0F243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33" name="Oval 14"/>
              <p:cNvSpPr>
                <a:spLocks noChangeArrowheads="1"/>
              </p:cNvSpPr>
              <p:nvPr/>
            </p:nvSpPr>
            <p:spPr bwMode="auto">
              <a:xfrm>
                <a:off x="3471863" y="4040188"/>
                <a:ext cx="90487" cy="90487"/>
              </a:xfrm>
              <a:prstGeom prst="ellipse">
                <a:avLst/>
              </a:prstGeom>
              <a:solidFill>
                <a:srgbClr val="0F243E"/>
              </a:solidFill>
              <a:ln w="9525">
                <a:solidFill>
                  <a:srgbClr val="0F243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34" name="Oval 15"/>
              <p:cNvSpPr>
                <a:spLocks noChangeArrowheads="1"/>
              </p:cNvSpPr>
              <p:nvPr/>
            </p:nvSpPr>
            <p:spPr bwMode="auto">
              <a:xfrm>
                <a:off x="3814763" y="4281488"/>
                <a:ext cx="90487" cy="90487"/>
              </a:xfrm>
              <a:prstGeom prst="ellipse">
                <a:avLst/>
              </a:prstGeom>
              <a:solidFill>
                <a:srgbClr val="0F243E"/>
              </a:solidFill>
              <a:ln w="9525">
                <a:solidFill>
                  <a:srgbClr val="0F243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3335" name="Text Box 16"/>
              <p:cNvSpPr txBox="1">
                <a:spLocks noChangeArrowheads="1"/>
              </p:cNvSpPr>
              <p:nvPr/>
            </p:nvSpPr>
            <p:spPr bwMode="auto">
              <a:xfrm>
                <a:off x="4151563" y="4359286"/>
                <a:ext cx="69532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2000" b="1" i="1">
                    <a:latin typeface="Calibri" panose="020F0502020204030204" pitchFamily="34" charset="0"/>
                  </a:rPr>
                  <a:t>K</a:t>
                </a:r>
                <a:endParaRPr lang="it-IT" altLang="it-IT" sz="4400"/>
              </a:p>
            </p:txBody>
          </p:sp>
        </p:grpSp>
        <p:sp>
          <p:nvSpPr>
            <p:cNvPr id="13320" name="CasellaDiTesto 22"/>
            <p:cNvSpPr txBox="1">
              <a:spLocks noChangeArrowheads="1"/>
            </p:cNvSpPr>
            <p:nvPr/>
          </p:nvSpPr>
          <p:spPr bwMode="auto">
            <a:xfrm>
              <a:off x="3786182" y="3429000"/>
              <a:ext cx="5715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 sz="1800" b="1" i="1"/>
                <a:t>O</a:t>
              </a:r>
            </a:p>
          </p:txBody>
        </p:sp>
      </p:grpSp>
      <p:sp>
        <p:nvSpPr>
          <p:cNvPr id="13318" name="Oval 14"/>
          <p:cNvSpPr>
            <a:spLocks noChangeArrowheads="1"/>
          </p:cNvSpPr>
          <p:nvPr/>
        </p:nvSpPr>
        <p:spPr bwMode="auto">
          <a:xfrm>
            <a:off x="5451475" y="3614738"/>
            <a:ext cx="120650" cy="90487"/>
          </a:xfrm>
          <a:prstGeom prst="ellipse">
            <a:avLst/>
          </a:prstGeom>
          <a:solidFill>
            <a:srgbClr val="0F243E"/>
          </a:solidFill>
          <a:ln w="9525">
            <a:solidFill>
              <a:srgbClr val="0F243E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9315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0087" y="775494"/>
            <a:ext cx="7772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criterio della compensazione di </a:t>
            </a:r>
            <a:r>
              <a:rPr lang="it-IT" dirty="0" err="1" smtClean="0"/>
              <a:t>Kaldor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72972" y="4053999"/>
            <a:ext cx="8777064" cy="2595562"/>
          </a:xfrm>
          <a:solidFill>
            <a:schemeClr val="bg1"/>
          </a:solidFill>
        </p:spPr>
        <p:txBody>
          <a:bodyPr/>
          <a:lstStyle/>
          <a:p>
            <a:r>
              <a:rPr lang="it-IT" altLang="it-IT" sz="2000" dirty="0" smtClean="0"/>
              <a:t>Il passaggio dell’economia da </a:t>
            </a:r>
            <a:r>
              <a:rPr lang="it-IT" altLang="it-IT" sz="2000" b="1" i="1" dirty="0" smtClean="0"/>
              <a:t>O</a:t>
            </a:r>
            <a:r>
              <a:rPr lang="it-IT" altLang="it-IT" sz="2000" dirty="0" smtClean="0"/>
              <a:t> a </a:t>
            </a:r>
            <a:r>
              <a:rPr lang="it-IT" altLang="it-IT" sz="2000" b="1" i="1" dirty="0" smtClean="0"/>
              <a:t>K </a:t>
            </a:r>
            <a:r>
              <a:rPr lang="it-IT" altLang="it-IT" sz="2000" dirty="0" smtClean="0"/>
              <a:t>è tale che </a:t>
            </a:r>
            <a:r>
              <a:rPr lang="it-IT" altLang="it-IT" sz="2000" b="1" i="1" dirty="0" smtClean="0"/>
              <a:t>A</a:t>
            </a:r>
            <a:r>
              <a:rPr lang="it-IT" altLang="it-IT" sz="2000" dirty="0" smtClean="0"/>
              <a:t> potrebbe compensare </a:t>
            </a:r>
            <a:r>
              <a:rPr lang="it-IT" altLang="it-IT" sz="2000" b="1" i="1" dirty="0" smtClean="0"/>
              <a:t>B</a:t>
            </a:r>
            <a:r>
              <a:rPr lang="it-IT" altLang="it-IT" sz="2000" dirty="0" smtClean="0"/>
              <a:t> della sua perdita e migliorare comunque il suo benessere rispetto alla situazione iniziale.</a:t>
            </a:r>
          </a:p>
          <a:p>
            <a:r>
              <a:rPr lang="it-IT" altLang="it-IT" sz="2000" dirty="0" smtClean="0"/>
              <a:t>La compensazione è solo virtuale</a:t>
            </a:r>
          </a:p>
          <a:p>
            <a:r>
              <a:rPr lang="it-IT" altLang="it-IT" sz="2000" dirty="0" smtClean="0"/>
              <a:t>Tutti i punti sulla frontiera sono superiori, secondo il criterio di </a:t>
            </a:r>
            <a:r>
              <a:rPr lang="it-IT" altLang="it-IT" sz="2000" dirty="0" err="1" smtClean="0"/>
              <a:t>Kaldor</a:t>
            </a:r>
            <a:r>
              <a:rPr lang="it-IT" altLang="it-IT" sz="2000" dirty="0" smtClean="0"/>
              <a:t> ai punti sotto la frontiera</a:t>
            </a:r>
          </a:p>
          <a:p>
            <a:r>
              <a:rPr lang="it-IT" altLang="it-IT" sz="2000" dirty="0" smtClean="0"/>
              <a:t>Tuttavia non è ancora possibile ordinare i punti di ottimo</a:t>
            </a:r>
          </a:p>
        </p:txBody>
      </p:sp>
      <p:sp>
        <p:nvSpPr>
          <p:cNvPr id="14340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3A557CB-003F-4271-A2FB-3E8FB682555E}" type="slidenum">
              <a:rPr lang="it-IT" altLang="it-IT" sz="1400"/>
              <a:pPr eaLnBrk="1" hangingPunct="1"/>
              <a:t>12</a:t>
            </a:fld>
            <a:endParaRPr lang="it-IT" altLang="it-IT" sz="1400"/>
          </a:p>
        </p:txBody>
      </p:sp>
      <p:grpSp>
        <p:nvGrpSpPr>
          <p:cNvPr id="4" name="Gruppo 6"/>
          <p:cNvGrpSpPr>
            <a:grpSpLocks/>
          </p:cNvGrpSpPr>
          <p:nvPr/>
        </p:nvGrpSpPr>
        <p:grpSpPr bwMode="auto">
          <a:xfrm>
            <a:off x="1116485" y="1618799"/>
            <a:ext cx="4013200" cy="2776537"/>
            <a:chOff x="3000365" y="1928802"/>
            <a:chExt cx="4013964" cy="2776553"/>
          </a:xfrm>
        </p:grpSpPr>
        <p:grpSp>
          <p:nvGrpSpPr>
            <p:cNvPr id="14343" name="Gruppo 20"/>
            <p:cNvGrpSpPr>
              <a:grpSpLocks/>
            </p:cNvGrpSpPr>
            <p:nvPr/>
          </p:nvGrpSpPr>
          <p:grpSpPr bwMode="auto">
            <a:xfrm>
              <a:off x="3000365" y="1928802"/>
              <a:ext cx="4013964" cy="2776553"/>
              <a:chOff x="2179220" y="2787650"/>
              <a:chExt cx="2995194" cy="2776553"/>
            </a:xfrm>
          </p:grpSpPr>
          <p:sp>
            <p:nvSpPr>
              <p:cNvPr id="14345" name="Line 2"/>
              <p:cNvSpPr>
                <a:spLocks noChangeShapeType="1"/>
              </p:cNvSpPr>
              <p:nvPr/>
            </p:nvSpPr>
            <p:spPr bwMode="auto">
              <a:xfrm>
                <a:off x="2343150" y="4959350"/>
                <a:ext cx="2400300" cy="158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346" name="Line 3"/>
              <p:cNvSpPr>
                <a:spLocks noChangeShapeType="1"/>
              </p:cNvSpPr>
              <p:nvPr/>
            </p:nvSpPr>
            <p:spPr bwMode="auto">
              <a:xfrm flipV="1">
                <a:off x="2571750" y="2787650"/>
                <a:ext cx="0" cy="228758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4347" name="Freeform 4"/>
              <p:cNvSpPr>
                <a:spLocks/>
              </p:cNvSpPr>
              <p:nvPr/>
            </p:nvSpPr>
            <p:spPr bwMode="auto">
              <a:xfrm>
                <a:off x="2571750" y="3359150"/>
                <a:ext cx="1712913" cy="1600200"/>
              </a:xfrm>
              <a:custGeom>
                <a:avLst/>
                <a:gdLst>
                  <a:gd name="T0" fmla="*/ 0 w 2700"/>
                  <a:gd name="T1" fmla="*/ 0 h 2520"/>
                  <a:gd name="T2" fmla="*/ 2147483647 w 2700"/>
                  <a:gd name="T3" fmla="*/ 2147483647 h 2520"/>
                  <a:gd name="T4" fmla="*/ 2147483647 w 2700"/>
                  <a:gd name="T5" fmla="*/ 2147483647 h 2520"/>
                  <a:gd name="T6" fmla="*/ 2147483647 w 2700"/>
                  <a:gd name="T7" fmla="*/ 2147483647 h 2520"/>
                  <a:gd name="T8" fmla="*/ 2147483647 w 2700"/>
                  <a:gd name="T9" fmla="*/ 2147483647 h 2520"/>
                  <a:gd name="T10" fmla="*/ 2147483647 w 2700"/>
                  <a:gd name="T11" fmla="*/ 2147483647 h 2520"/>
                  <a:gd name="T12" fmla="*/ 2147483647 w 2700"/>
                  <a:gd name="T13" fmla="*/ 2147483647 h 25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00"/>
                  <a:gd name="T22" fmla="*/ 0 h 2520"/>
                  <a:gd name="T23" fmla="*/ 2700 w 2700"/>
                  <a:gd name="T24" fmla="*/ 2520 h 25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00" h="2520">
                    <a:moveTo>
                      <a:pt x="0" y="0"/>
                    </a:moveTo>
                    <a:cubicBezTo>
                      <a:pt x="285" y="120"/>
                      <a:pt x="570" y="240"/>
                      <a:pt x="720" y="360"/>
                    </a:cubicBezTo>
                    <a:cubicBezTo>
                      <a:pt x="870" y="480"/>
                      <a:pt x="780" y="600"/>
                      <a:pt x="900" y="720"/>
                    </a:cubicBezTo>
                    <a:cubicBezTo>
                      <a:pt x="1020" y="840"/>
                      <a:pt x="1320" y="960"/>
                      <a:pt x="1440" y="1080"/>
                    </a:cubicBezTo>
                    <a:cubicBezTo>
                      <a:pt x="1560" y="1200"/>
                      <a:pt x="1500" y="1350"/>
                      <a:pt x="1620" y="1440"/>
                    </a:cubicBezTo>
                    <a:cubicBezTo>
                      <a:pt x="1740" y="1530"/>
                      <a:pt x="1980" y="1440"/>
                      <a:pt x="2160" y="1620"/>
                    </a:cubicBezTo>
                    <a:cubicBezTo>
                      <a:pt x="2340" y="1800"/>
                      <a:pt x="2610" y="2370"/>
                      <a:pt x="2700" y="252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48" name="Text Box 5"/>
              <p:cNvSpPr txBox="1">
                <a:spLocks noChangeArrowheads="1"/>
              </p:cNvSpPr>
              <p:nvPr/>
            </p:nvSpPr>
            <p:spPr bwMode="auto">
              <a:xfrm>
                <a:off x="2179220" y="2787650"/>
                <a:ext cx="809625" cy="561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b="1">
                    <a:latin typeface="Calibri" panose="020F0502020204030204" pitchFamily="34" charset="0"/>
                  </a:rPr>
                  <a:t>U</a:t>
                </a:r>
                <a:r>
                  <a:rPr lang="it-IT" altLang="it-IT" b="1" baseline="-25000">
                    <a:latin typeface="Calibri" panose="020F0502020204030204" pitchFamily="34" charset="0"/>
                  </a:rPr>
                  <a:t>B</a:t>
                </a:r>
                <a:endParaRPr lang="it-IT" altLang="it-IT" sz="4800"/>
              </a:p>
            </p:txBody>
          </p:sp>
          <p:sp>
            <p:nvSpPr>
              <p:cNvPr id="14349" name="Text Box 6"/>
              <p:cNvSpPr txBox="1">
                <a:spLocks noChangeArrowheads="1"/>
              </p:cNvSpPr>
              <p:nvPr/>
            </p:nvSpPr>
            <p:spPr bwMode="auto">
              <a:xfrm>
                <a:off x="4364789" y="5002228"/>
                <a:ext cx="809625" cy="561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2000" b="1">
                    <a:latin typeface="Calibri" panose="020F0502020204030204" pitchFamily="34" charset="0"/>
                  </a:rPr>
                  <a:t>U</a:t>
                </a:r>
                <a:r>
                  <a:rPr lang="it-IT" altLang="it-IT" sz="2000" b="1" baseline="-25000">
                    <a:latin typeface="Calibri" panose="020F0502020204030204" pitchFamily="34" charset="0"/>
                  </a:rPr>
                  <a:t>A</a:t>
                </a:r>
                <a:endParaRPr lang="it-IT" altLang="it-IT" sz="4400"/>
              </a:p>
            </p:txBody>
          </p:sp>
          <p:cxnSp>
            <p:nvCxnSpPr>
              <p:cNvPr id="14350" name="AutoShape 7"/>
              <p:cNvCxnSpPr>
                <a:cxnSpLocks noChangeShapeType="1"/>
              </p:cNvCxnSpPr>
              <p:nvPr/>
            </p:nvCxnSpPr>
            <p:spPr bwMode="auto">
              <a:xfrm>
                <a:off x="3114675" y="3771900"/>
                <a:ext cx="1588" cy="57150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51" name="Text Box 8"/>
              <p:cNvSpPr txBox="1">
                <a:spLocks noChangeArrowheads="1"/>
              </p:cNvSpPr>
              <p:nvPr/>
            </p:nvSpPr>
            <p:spPr bwMode="auto">
              <a:xfrm>
                <a:off x="3032125" y="3287716"/>
                <a:ext cx="799599" cy="357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 i="1">
                    <a:latin typeface="Calibri" panose="020F0502020204030204" pitchFamily="34" charset="0"/>
                  </a:rPr>
                  <a:t>M</a:t>
                </a:r>
                <a:endParaRPr lang="it-IT" altLang="it-IT" sz="4000"/>
              </a:p>
            </p:txBody>
          </p:sp>
          <p:cxnSp>
            <p:nvCxnSpPr>
              <p:cNvPr id="14352" name="AutoShape 9"/>
              <p:cNvCxnSpPr>
                <a:cxnSpLocks noChangeShapeType="1"/>
              </p:cNvCxnSpPr>
              <p:nvPr/>
            </p:nvCxnSpPr>
            <p:spPr bwMode="auto">
              <a:xfrm flipH="1">
                <a:off x="3095625" y="4343400"/>
                <a:ext cx="76200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353" name="Text Box 10"/>
              <p:cNvSpPr txBox="1">
                <a:spLocks noChangeArrowheads="1"/>
              </p:cNvSpPr>
              <p:nvPr/>
            </p:nvSpPr>
            <p:spPr bwMode="auto">
              <a:xfrm>
                <a:off x="3778417" y="4002096"/>
                <a:ext cx="69532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2000" b="1" i="1">
                    <a:latin typeface="Calibri" panose="020F0502020204030204" pitchFamily="34" charset="0"/>
                  </a:rPr>
                  <a:t>N</a:t>
                </a:r>
                <a:endParaRPr lang="it-IT" altLang="it-IT" sz="4400"/>
              </a:p>
            </p:txBody>
          </p:sp>
          <p:sp>
            <p:nvSpPr>
              <p:cNvPr id="14354" name="Text Box 11"/>
              <p:cNvSpPr txBox="1">
                <a:spLocks noChangeArrowheads="1"/>
              </p:cNvSpPr>
              <p:nvPr/>
            </p:nvSpPr>
            <p:spPr bwMode="auto">
              <a:xfrm>
                <a:off x="3405271" y="3644906"/>
                <a:ext cx="695325" cy="334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2000" b="1" i="1">
                    <a:latin typeface="Calibri" panose="020F0502020204030204" pitchFamily="34" charset="0"/>
                  </a:rPr>
                  <a:t>H</a:t>
                </a:r>
                <a:endParaRPr lang="it-IT" altLang="it-IT" sz="4400"/>
              </a:p>
            </p:txBody>
          </p:sp>
          <p:sp>
            <p:nvSpPr>
              <p:cNvPr id="14355" name="Oval 12"/>
              <p:cNvSpPr>
                <a:spLocks noChangeArrowheads="1"/>
              </p:cNvSpPr>
              <p:nvPr/>
            </p:nvSpPr>
            <p:spPr bwMode="auto">
              <a:xfrm>
                <a:off x="3067050" y="4281488"/>
                <a:ext cx="90488" cy="90487"/>
              </a:xfrm>
              <a:prstGeom prst="ellipse">
                <a:avLst/>
              </a:prstGeom>
              <a:solidFill>
                <a:srgbClr val="0F243E"/>
              </a:solidFill>
              <a:ln w="9525">
                <a:solidFill>
                  <a:srgbClr val="0F243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56" name="Oval 13"/>
              <p:cNvSpPr>
                <a:spLocks noChangeArrowheads="1"/>
              </p:cNvSpPr>
              <p:nvPr/>
            </p:nvSpPr>
            <p:spPr bwMode="auto">
              <a:xfrm>
                <a:off x="3067050" y="3752850"/>
                <a:ext cx="90488" cy="90488"/>
              </a:xfrm>
              <a:prstGeom prst="ellipse">
                <a:avLst/>
              </a:prstGeom>
              <a:solidFill>
                <a:srgbClr val="0F243E"/>
              </a:solidFill>
              <a:ln w="9525">
                <a:solidFill>
                  <a:srgbClr val="0F243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57" name="Oval 14"/>
              <p:cNvSpPr>
                <a:spLocks noChangeArrowheads="1"/>
              </p:cNvSpPr>
              <p:nvPr/>
            </p:nvSpPr>
            <p:spPr bwMode="auto">
              <a:xfrm>
                <a:off x="3471863" y="4040188"/>
                <a:ext cx="90487" cy="90487"/>
              </a:xfrm>
              <a:prstGeom prst="ellipse">
                <a:avLst/>
              </a:prstGeom>
              <a:solidFill>
                <a:srgbClr val="0F243E"/>
              </a:solidFill>
              <a:ln w="9525">
                <a:solidFill>
                  <a:srgbClr val="0F243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58" name="Oval 15"/>
              <p:cNvSpPr>
                <a:spLocks noChangeArrowheads="1"/>
              </p:cNvSpPr>
              <p:nvPr/>
            </p:nvSpPr>
            <p:spPr bwMode="auto">
              <a:xfrm>
                <a:off x="3814763" y="4281488"/>
                <a:ext cx="90487" cy="90487"/>
              </a:xfrm>
              <a:prstGeom prst="ellipse">
                <a:avLst/>
              </a:prstGeom>
              <a:solidFill>
                <a:srgbClr val="0F243E"/>
              </a:solidFill>
              <a:ln w="9525">
                <a:solidFill>
                  <a:srgbClr val="0F243E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14359" name="Text Box 16"/>
              <p:cNvSpPr txBox="1">
                <a:spLocks noChangeArrowheads="1"/>
              </p:cNvSpPr>
              <p:nvPr/>
            </p:nvSpPr>
            <p:spPr bwMode="auto">
              <a:xfrm>
                <a:off x="4151563" y="4359286"/>
                <a:ext cx="69532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2000" b="1" i="1">
                    <a:latin typeface="Calibri" panose="020F0502020204030204" pitchFamily="34" charset="0"/>
                  </a:rPr>
                  <a:t>K</a:t>
                </a:r>
                <a:endParaRPr lang="it-IT" altLang="it-IT" sz="4400"/>
              </a:p>
            </p:txBody>
          </p:sp>
        </p:grpSp>
        <p:sp>
          <p:nvSpPr>
            <p:cNvPr id="14344" name="CasellaDiTesto 8"/>
            <p:cNvSpPr txBox="1">
              <a:spLocks noChangeArrowheads="1"/>
            </p:cNvSpPr>
            <p:nvPr/>
          </p:nvSpPr>
          <p:spPr bwMode="auto">
            <a:xfrm>
              <a:off x="3786182" y="3429000"/>
              <a:ext cx="5715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 sz="1800" b="1" i="1"/>
                <a:t>O</a:t>
              </a:r>
            </a:p>
          </p:txBody>
        </p:sp>
      </p:grpSp>
      <p:sp>
        <p:nvSpPr>
          <p:cNvPr id="14342" name="Oval 14"/>
          <p:cNvSpPr>
            <a:spLocks noChangeArrowheads="1"/>
          </p:cNvSpPr>
          <p:nvPr/>
        </p:nvSpPr>
        <p:spPr bwMode="auto">
          <a:xfrm>
            <a:off x="3604393" y="3471453"/>
            <a:ext cx="120650" cy="90487"/>
          </a:xfrm>
          <a:prstGeom prst="ellipse">
            <a:avLst/>
          </a:prstGeom>
          <a:solidFill>
            <a:srgbClr val="0F243E"/>
          </a:solidFill>
          <a:ln w="9525">
            <a:solidFill>
              <a:srgbClr val="0F243E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7117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Scelta sociale</a:t>
            </a:r>
            <a:endParaRPr lang="it-IT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it-IT" altLang="it-IT" sz="240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Accanto al principio di efficienza paretiana si devono prendere in considerazione altri principi, che riflettono </a:t>
            </a:r>
            <a:r>
              <a:rPr lang="it-IT" altLang="it-IT" sz="2400" b="1" smtClean="0"/>
              <a:t>giudizi di valore, nozioni di equità e di giustizia 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A questo punto la pura razionalità economica non è sufficiente per condurci alla determinazione dell'ottimo sociale.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Uno degli aspetti più interessanti di questo modo di ragionare è mostrare se e quando vi sia compatibilità tra efficienza ed equità, o, per usare l'espressione inglese, se esista o meno un </a:t>
            </a:r>
            <a:r>
              <a:rPr lang="it-IT" altLang="it-IT" sz="2400" i="1" smtClean="0"/>
              <a:t>trade-off </a:t>
            </a:r>
            <a:r>
              <a:rPr lang="it-IT" altLang="it-IT" sz="2400" smtClean="0"/>
              <a:t>tra efficienza ed equità.</a:t>
            </a:r>
          </a:p>
          <a:p>
            <a:pPr eaLnBrk="1" hangingPunct="1">
              <a:lnSpc>
                <a:spcPct val="90000"/>
              </a:lnSpc>
            </a:pPr>
            <a:endParaRPr lang="it-IT" altLang="it-IT" sz="2400" smtClean="0"/>
          </a:p>
        </p:txBody>
      </p:sp>
      <p:sp>
        <p:nvSpPr>
          <p:cNvPr id="1536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7B212FA-4CC9-49C0-9AA4-C02AC892983F}" type="slidenum">
              <a:rPr lang="it-IT" altLang="it-IT" sz="1400"/>
              <a:pPr eaLnBrk="1" hangingPunct="1"/>
              <a:t>13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29378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8243EC0-4E65-4D14-8E40-91E93B57F5FE}" type="slidenum">
              <a:rPr lang="it-IT" altLang="it-IT" sz="1400"/>
              <a:pPr eaLnBrk="1" hangingPunct="1"/>
              <a:t>14</a:t>
            </a:fld>
            <a:endParaRPr lang="it-IT" altLang="it-IT" sz="1400"/>
          </a:p>
        </p:txBody>
      </p:sp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93775"/>
          </a:xfrm>
        </p:spPr>
        <p:txBody>
          <a:bodyPr/>
          <a:lstStyle/>
          <a:p>
            <a:pPr eaLnBrk="1" hangingPunct="1">
              <a:defRPr/>
            </a:pPr>
            <a:r>
              <a:rPr lang="it-IT" smtClean="0"/>
              <a:t>Formalizziamo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it-IT" altLang="it-IT" sz="2400" smtClean="0"/>
              <a:t>In termini formali il problema è quello di massimizzare il benessere sociale tenendo conto dei vincoli costituiti dalle preferenze individuali, dalle tecniche di produzione e dalle dotazioni e diritti sui fattori produttivi </a:t>
            </a:r>
            <a:r>
              <a:rPr lang="it-IT" altLang="it-IT" sz="2000" smtClean="0"/>
              <a:t/>
            </a:r>
            <a:br>
              <a:rPr lang="it-IT" altLang="it-IT" sz="2000" smtClean="0"/>
            </a:br>
            <a:endParaRPr lang="it-IT" altLang="it-IT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it-IT" altLang="it-IT" sz="2000" b="1" smtClean="0"/>
              <a:t>MAX W = </a:t>
            </a:r>
            <a:r>
              <a:rPr lang="it-IT" altLang="it-IT" sz="2000" b="1" i="1" smtClean="0"/>
              <a:t>W</a:t>
            </a:r>
            <a:r>
              <a:rPr lang="it-IT" altLang="it-IT" sz="2000" b="1" smtClean="0"/>
              <a:t>(</a:t>
            </a:r>
            <a:r>
              <a:rPr lang="it-IT" altLang="it-IT" sz="2000" b="1" i="1" smtClean="0"/>
              <a:t>U</a:t>
            </a:r>
            <a:r>
              <a:rPr lang="it-IT" altLang="it-IT" sz="2000" b="1" i="1" baseline="-25000" smtClean="0"/>
              <a:t>A</a:t>
            </a:r>
            <a:r>
              <a:rPr lang="it-IT" altLang="it-IT" sz="2000" b="1" smtClean="0"/>
              <a:t> ,</a:t>
            </a:r>
            <a:r>
              <a:rPr lang="it-IT" altLang="it-IT" sz="2000" b="1" i="1" smtClean="0"/>
              <a:t>U</a:t>
            </a:r>
            <a:r>
              <a:rPr lang="it-IT" altLang="it-IT" sz="2000" i="1" baseline="-25000" smtClean="0"/>
              <a:t>B</a:t>
            </a:r>
            <a:r>
              <a:rPr lang="it-IT" altLang="it-IT" sz="2000" b="1" smtClean="0"/>
              <a:t>);</a:t>
            </a:r>
            <a:r>
              <a:rPr lang="it-IT" altLang="it-IT" sz="2000" smtClean="0"/>
              <a:t>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it-IT" altLang="it-IT" sz="2000" smtClean="0"/>
          </a:p>
          <a:p>
            <a:pPr eaLnBrk="1" hangingPunct="1">
              <a:lnSpc>
                <a:spcPct val="80000"/>
              </a:lnSpc>
            </a:pPr>
            <a:r>
              <a:rPr lang="it-IT" altLang="it-IT" sz="2000" smtClean="0"/>
              <a:t>con </a:t>
            </a:r>
            <a:r>
              <a:rPr lang="it-IT" altLang="it-IT" sz="2000" i="1" smtClean="0"/>
              <a:t>Preferenze</a:t>
            </a:r>
            <a:r>
              <a:rPr lang="it-IT" altLang="it-IT" sz="2000" smtClean="0"/>
              <a:t> </a:t>
            </a:r>
            <a:r>
              <a:rPr lang="it-IT" altLang="it-IT" sz="2000" b="1" i="1" smtClean="0"/>
              <a:t>U</a:t>
            </a:r>
            <a:r>
              <a:rPr lang="it-IT" altLang="it-IT" sz="2000" b="1" i="1" baseline="-25000" smtClean="0"/>
              <a:t>A</a:t>
            </a:r>
            <a:r>
              <a:rPr lang="it-IT" altLang="it-IT" sz="2000" b="1" smtClean="0"/>
              <a:t> = </a:t>
            </a:r>
            <a:r>
              <a:rPr lang="it-IT" altLang="it-IT" sz="2000" b="1" i="1" smtClean="0"/>
              <a:t>U</a:t>
            </a:r>
            <a:r>
              <a:rPr lang="it-IT" altLang="it-IT" sz="2000" b="1" i="1" baseline="-25000" smtClean="0"/>
              <a:t>A</a:t>
            </a:r>
            <a:r>
              <a:rPr lang="it-IT" altLang="it-IT" sz="2000" b="1" smtClean="0"/>
              <a:t>(</a:t>
            </a:r>
            <a:r>
              <a:rPr lang="it-IT" altLang="it-IT" sz="2000" b="1" i="1" smtClean="0"/>
              <a:t>X</a:t>
            </a:r>
            <a:r>
              <a:rPr lang="it-IT" altLang="it-IT" sz="2000" b="1" i="1" baseline="-25000" smtClean="0"/>
              <a:t>A</a:t>
            </a:r>
            <a:r>
              <a:rPr lang="it-IT" altLang="it-IT" sz="2000" b="1" baseline="-25000" smtClean="0"/>
              <a:t>1</a:t>
            </a:r>
            <a:r>
              <a:rPr lang="it-IT" altLang="it-IT" sz="2000" b="1" smtClean="0"/>
              <a:t>,</a:t>
            </a:r>
            <a:r>
              <a:rPr lang="it-IT" altLang="it-IT" sz="2000" b="1" i="1" smtClean="0"/>
              <a:t> X</a:t>
            </a:r>
            <a:r>
              <a:rPr lang="it-IT" altLang="it-IT" sz="2000" b="1" i="1" baseline="-25000" smtClean="0"/>
              <a:t>A</a:t>
            </a:r>
            <a:r>
              <a:rPr lang="it-IT" altLang="it-IT" sz="2000" b="1" baseline="-25000" smtClean="0"/>
              <a:t>2</a:t>
            </a:r>
            <a:r>
              <a:rPr lang="it-IT" altLang="it-IT" sz="2000" b="1" smtClean="0"/>
              <a:t>);  </a:t>
            </a:r>
            <a:r>
              <a:rPr lang="it-IT" altLang="it-IT" sz="2000" b="1" i="1" smtClean="0"/>
              <a:t>U</a:t>
            </a:r>
            <a:r>
              <a:rPr lang="it-IT" altLang="it-IT" sz="2000" b="1" i="1" baseline="-25000" smtClean="0"/>
              <a:t>B</a:t>
            </a:r>
            <a:r>
              <a:rPr lang="it-IT" altLang="it-IT" sz="2000" b="1" i="1" smtClean="0"/>
              <a:t> = U</a:t>
            </a:r>
            <a:r>
              <a:rPr lang="it-IT" altLang="it-IT" sz="2000" b="1" i="1" baseline="-25000" smtClean="0"/>
              <a:t>B</a:t>
            </a:r>
            <a:r>
              <a:rPr lang="it-IT" altLang="it-IT" sz="2000" b="1" smtClean="0"/>
              <a:t>(</a:t>
            </a:r>
            <a:r>
              <a:rPr lang="it-IT" altLang="it-IT" sz="2000" b="1" i="1" smtClean="0"/>
              <a:t>X</a:t>
            </a:r>
            <a:r>
              <a:rPr lang="it-IT" altLang="it-IT" sz="2000" b="1" i="1" baseline="-25000" smtClean="0"/>
              <a:t>B</a:t>
            </a:r>
            <a:r>
              <a:rPr lang="it-IT" altLang="it-IT" sz="2000" b="1" baseline="-25000" smtClean="0"/>
              <a:t>1</a:t>
            </a:r>
            <a:r>
              <a:rPr lang="it-IT" altLang="it-IT" sz="2000" b="1" i="1" smtClean="0"/>
              <a:t>, X</a:t>
            </a:r>
            <a:r>
              <a:rPr lang="it-IT" altLang="it-IT" sz="2000" b="1" i="1" baseline="-25000" smtClean="0"/>
              <a:t>B</a:t>
            </a:r>
            <a:r>
              <a:rPr lang="it-IT" altLang="it-IT" sz="2000" b="1" baseline="-25000" smtClean="0"/>
              <a:t>2</a:t>
            </a:r>
            <a:r>
              <a:rPr lang="it-IT" altLang="it-IT" sz="2000" b="1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it-IT" altLang="it-IT" sz="2000" smtClean="0"/>
              <a:t>con  </a:t>
            </a:r>
            <a:r>
              <a:rPr lang="it-IT" altLang="it-IT" sz="2000" i="1" smtClean="0"/>
              <a:t>Tecnologia  </a:t>
            </a:r>
            <a:r>
              <a:rPr lang="it-IT" altLang="it-IT" sz="2000" b="1" i="1" smtClean="0"/>
              <a:t>X</a:t>
            </a:r>
            <a:r>
              <a:rPr lang="it-IT" altLang="it-IT" sz="2000" b="1" baseline="-25000" smtClean="0"/>
              <a:t>1</a:t>
            </a:r>
            <a:r>
              <a:rPr lang="it-IT" altLang="it-IT" sz="2000" b="1" smtClean="0"/>
              <a:t> </a:t>
            </a:r>
            <a:r>
              <a:rPr lang="it-IT" altLang="it-IT" sz="2000" b="1" i="1" smtClean="0"/>
              <a:t>= X</a:t>
            </a:r>
            <a:r>
              <a:rPr lang="it-IT" altLang="it-IT" sz="2000" b="1" baseline="-25000" smtClean="0"/>
              <a:t>1</a:t>
            </a:r>
            <a:r>
              <a:rPr lang="it-IT" altLang="it-IT" sz="2000" b="1" smtClean="0"/>
              <a:t> (</a:t>
            </a:r>
            <a:r>
              <a:rPr lang="it-IT" altLang="it-IT" sz="2000" b="1" i="1" smtClean="0"/>
              <a:t>K</a:t>
            </a:r>
            <a:r>
              <a:rPr lang="it-IT" altLang="it-IT" sz="2000" b="1" baseline="-25000" smtClean="0"/>
              <a:t>1</a:t>
            </a:r>
            <a:r>
              <a:rPr lang="it-IT" altLang="it-IT" sz="2000" b="1" smtClean="0"/>
              <a:t>, </a:t>
            </a:r>
            <a:r>
              <a:rPr lang="it-IT" altLang="it-IT" sz="2000" b="1" i="1" smtClean="0"/>
              <a:t>L</a:t>
            </a:r>
            <a:r>
              <a:rPr lang="it-IT" altLang="it-IT" sz="2000" b="1" baseline="-25000" smtClean="0"/>
              <a:t>1</a:t>
            </a:r>
            <a:r>
              <a:rPr lang="it-IT" altLang="it-IT" sz="2000" b="1" smtClean="0"/>
              <a:t>);  </a:t>
            </a:r>
            <a:r>
              <a:rPr lang="it-IT" altLang="it-IT" sz="2000" b="1" i="1" smtClean="0"/>
              <a:t>X</a:t>
            </a:r>
            <a:r>
              <a:rPr lang="it-IT" altLang="it-IT" sz="2000" b="1" baseline="-25000" smtClean="0"/>
              <a:t>2</a:t>
            </a:r>
            <a:r>
              <a:rPr lang="it-IT" altLang="it-IT" sz="2000" b="1" smtClean="0"/>
              <a:t> = </a:t>
            </a:r>
            <a:r>
              <a:rPr lang="it-IT" altLang="it-IT" sz="2000" b="1" i="1" smtClean="0"/>
              <a:t>X</a:t>
            </a:r>
            <a:r>
              <a:rPr lang="it-IT" altLang="it-IT" sz="2000" b="1" smtClean="0"/>
              <a:t> </a:t>
            </a:r>
            <a:r>
              <a:rPr lang="it-IT" altLang="it-IT" sz="2000" b="1" baseline="-25000" smtClean="0"/>
              <a:t>2 </a:t>
            </a:r>
            <a:r>
              <a:rPr lang="it-IT" altLang="it-IT" sz="2000" b="1" smtClean="0"/>
              <a:t>(</a:t>
            </a:r>
            <a:r>
              <a:rPr lang="it-IT" altLang="it-IT" sz="2000" b="1" i="1" smtClean="0"/>
              <a:t>K</a:t>
            </a:r>
            <a:r>
              <a:rPr lang="it-IT" altLang="it-IT" sz="2000" b="1" baseline="-25000" smtClean="0"/>
              <a:t>2</a:t>
            </a:r>
            <a:r>
              <a:rPr lang="it-IT" altLang="it-IT" sz="2000" b="1" smtClean="0"/>
              <a:t>, </a:t>
            </a:r>
            <a:r>
              <a:rPr lang="it-IT" altLang="it-IT" sz="2000" b="1" i="1" smtClean="0"/>
              <a:t>L</a:t>
            </a:r>
            <a:r>
              <a:rPr lang="it-IT" altLang="it-IT" sz="2000" b="1" baseline="-25000" smtClean="0"/>
              <a:t>2</a:t>
            </a:r>
            <a:r>
              <a:rPr lang="it-IT" altLang="it-IT" sz="2000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it-IT" altLang="it-IT" sz="2000" smtClean="0"/>
              <a:t> e con</a:t>
            </a:r>
            <a:r>
              <a:rPr lang="it-IT" altLang="it-IT" sz="2000" i="1" smtClean="0"/>
              <a:t>  Risorse  </a:t>
            </a:r>
            <a:r>
              <a:rPr lang="it-IT" altLang="it-IT" sz="2000" b="1" i="1" smtClean="0"/>
              <a:t>K</a:t>
            </a:r>
            <a:r>
              <a:rPr lang="it-IT" altLang="it-IT" sz="2000" b="1" baseline="-25000" smtClean="0"/>
              <a:t>1</a:t>
            </a:r>
            <a:r>
              <a:rPr lang="it-IT" altLang="it-IT" sz="2000" b="1" smtClean="0"/>
              <a:t> + </a:t>
            </a:r>
            <a:r>
              <a:rPr lang="it-IT" altLang="it-IT" sz="2000" b="1" i="1" smtClean="0"/>
              <a:t>K</a:t>
            </a:r>
            <a:r>
              <a:rPr lang="it-IT" altLang="it-IT" sz="2000" b="1" baseline="-25000" smtClean="0"/>
              <a:t>2</a:t>
            </a:r>
            <a:r>
              <a:rPr lang="it-IT" altLang="it-IT" sz="2000" b="1" smtClean="0"/>
              <a:t> = </a:t>
            </a:r>
            <a:r>
              <a:rPr lang="it-IT" altLang="it-IT" sz="2000" b="1" i="1" smtClean="0"/>
              <a:t>K</a:t>
            </a:r>
            <a:r>
              <a:rPr lang="it-IT" altLang="it-IT" sz="2000" b="1" smtClean="0"/>
              <a:t> ;    </a:t>
            </a:r>
            <a:r>
              <a:rPr lang="it-IT" altLang="it-IT" sz="2000" b="1" i="1" smtClean="0"/>
              <a:t>L</a:t>
            </a:r>
            <a:r>
              <a:rPr lang="it-IT" altLang="it-IT" sz="2000" b="1" baseline="-25000" smtClean="0"/>
              <a:t>1</a:t>
            </a:r>
            <a:r>
              <a:rPr lang="it-IT" altLang="it-IT" sz="2000" b="1" smtClean="0"/>
              <a:t> + </a:t>
            </a:r>
            <a:r>
              <a:rPr lang="it-IT" altLang="it-IT" sz="2000" b="1" i="1" smtClean="0"/>
              <a:t>L</a:t>
            </a:r>
            <a:r>
              <a:rPr lang="it-IT" altLang="it-IT" sz="2000" b="1" baseline="-25000" smtClean="0"/>
              <a:t>2</a:t>
            </a:r>
            <a:r>
              <a:rPr lang="it-IT" altLang="it-IT" sz="2000" b="1" smtClean="0"/>
              <a:t> = </a:t>
            </a:r>
            <a:r>
              <a:rPr lang="it-IT" altLang="it-IT" sz="2000" b="1" i="1" smtClean="0"/>
              <a:t>L</a:t>
            </a:r>
            <a:r>
              <a:rPr lang="it-IT" altLang="it-IT" sz="2000" i="1" smtClean="0"/>
              <a:t>	</a:t>
            </a:r>
            <a:endParaRPr lang="it-IT" altLang="it-IT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it-IT" altLang="it-IT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it-IT" altLang="it-IT" sz="2000" b="1" smtClean="0"/>
              <a:t>Rispettando inoltre le equazioni</a:t>
            </a:r>
            <a:r>
              <a:rPr lang="it-IT" altLang="it-IT" sz="2000" smtClean="0"/>
              <a:t>:</a:t>
            </a:r>
            <a:endParaRPr lang="it-IT" altLang="it-IT" sz="2000" i="1" smtClean="0"/>
          </a:p>
          <a:p>
            <a:pPr eaLnBrk="1" hangingPunct="1">
              <a:lnSpc>
                <a:spcPct val="80000"/>
              </a:lnSpc>
            </a:pPr>
            <a:r>
              <a:rPr lang="it-IT" altLang="it-IT" sz="2000" i="1" smtClean="0"/>
              <a:t> </a:t>
            </a:r>
            <a:r>
              <a:rPr lang="it-IT" altLang="it-IT" sz="2000" b="1" i="1" smtClean="0"/>
              <a:t>X</a:t>
            </a:r>
            <a:r>
              <a:rPr lang="it-IT" altLang="it-IT" sz="2000" b="1" i="1" baseline="-25000" smtClean="0"/>
              <a:t>A</a:t>
            </a:r>
            <a:r>
              <a:rPr lang="it-IT" altLang="it-IT" sz="2000" b="1" baseline="-25000" smtClean="0"/>
              <a:t>1</a:t>
            </a:r>
            <a:r>
              <a:rPr lang="it-IT" altLang="it-IT" sz="2000" b="1" smtClean="0"/>
              <a:t> + </a:t>
            </a:r>
            <a:r>
              <a:rPr lang="it-IT" altLang="it-IT" sz="2000" b="1" i="1" smtClean="0"/>
              <a:t>X</a:t>
            </a:r>
            <a:r>
              <a:rPr lang="it-IT" altLang="it-IT" sz="2000" b="1" i="1" baseline="-25000" smtClean="0"/>
              <a:t>B</a:t>
            </a:r>
            <a:r>
              <a:rPr lang="it-IT" altLang="it-IT" sz="2000" b="1" baseline="-25000" smtClean="0"/>
              <a:t>1</a:t>
            </a:r>
            <a:r>
              <a:rPr lang="it-IT" altLang="it-IT" sz="2000" b="1" smtClean="0"/>
              <a:t> = </a:t>
            </a:r>
            <a:r>
              <a:rPr lang="it-IT" altLang="it-IT" sz="2000" b="1" i="1" smtClean="0"/>
              <a:t>X</a:t>
            </a:r>
            <a:r>
              <a:rPr lang="it-IT" altLang="it-IT" sz="2000" b="1" baseline="-25000" smtClean="0"/>
              <a:t>1</a:t>
            </a:r>
            <a:endParaRPr lang="it-IT" altLang="it-IT" sz="2000" b="1" smtClean="0"/>
          </a:p>
          <a:p>
            <a:pPr eaLnBrk="1" hangingPunct="1">
              <a:lnSpc>
                <a:spcPct val="80000"/>
              </a:lnSpc>
            </a:pPr>
            <a:r>
              <a:rPr lang="it-IT" altLang="it-IT" sz="2000" i="1" smtClean="0"/>
              <a:t>  </a:t>
            </a:r>
            <a:r>
              <a:rPr lang="it-IT" altLang="it-IT" sz="2000" b="1" i="1" smtClean="0"/>
              <a:t>X</a:t>
            </a:r>
            <a:r>
              <a:rPr lang="it-IT" altLang="it-IT" sz="2000" b="1" i="1" baseline="-25000" smtClean="0"/>
              <a:t>A</a:t>
            </a:r>
            <a:r>
              <a:rPr lang="it-IT" altLang="it-IT" sz="2000" b="1" baseline="-25000" smtClean="0"/>
              <a:t>2</a:t>
            </a:r>
            <a:r>
              <a:rPr lang="it-IT" altLang="it-IT" sz="2000" b="1" smtClean="0"/>
              <a:t> + </a:t>
            </a:r>
            <a:r>
              <a:rPr lang="it-IT" altLang="it-IT" sz="2000" b="1" i="1" smtClean="0"/>
              <a:t>X</a:t>
            </a:r>
            <a:r>
              <a:rPr lang="it-IT" altLang="it-IT" sz="2000" b="1" i="1" baseline="-25000" smtClean="0"/>
              <a:t>B</a:t>
            </a:r>
            <a:r>
              <a:rPr lang="it-IT" altLang="it-IT" sz="2000" b="1" baseline="-25000" smtClean="0"/>
              <a:t>2</a:t>
            </a:r>
            <a:r>
              <a:rPr lang="it-IT" altLang="it-IT" sz="2000" b="1" smtClean="0"/>
              <a:t> = </a:t>
            </a:r>
            <a:r>
              <a:rPr lang="it-IT" altLang="it-IT" sz="2000" b="1" i="1" smtClean="0"/>
              <a:t>X</a:t>
            </a:r>
            <a:r>
              <a:rPr lang="it-IT" altLang="it-IT" sz="2000" b="1" baseline="-2500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6067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2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2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3B99160-B184-4FB4-9A4D-F63C095C49B7}" type="slidenum">
              <a:rPr lang="it-IT" altLang="it-IT" sz="1400"/>
              <a:pPr eaLnBrk="1" hangingPunct="1"/>
              <a:t>15</a:t>
            </a:fld>
            <a:endParaRPr lang="it-IT" altLang="it-IT" sz="1400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79462"/>
            <a:ext cx="7772400" cy="5873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z="3600" dirty="0" smtClean="0"/>
              <a:t>Le condizioni di efficienza paretiana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006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endParaRPr lang="it-IT" altLang="it-IT" sz="1600" smtClean="0"/>
          </a:p>
          <a:p>
            <a:pPr eaLnBrk="1" hangingPunct="1">
              <a:lnSpc>
                <a:spcPct val="80000"/>
              </a:lnSpc>
            </a:pPr>
            <a:r>
              <a:rPr lang="it-IT" altLang="it-IT" sz="2800" smtClean="0"/>
              <a:t>Dati i vincoli della massimizzazione del benessere sociale possiamo individuare </a:t>
            </a:r>
            <a:r>
              <a:rPr lang="it-IT" altLang="it-IT" sz="2800" b="1" smtClean="0"/>
              <a:t>due gruppi di condizioni</a:t>
            </a:r>
            <a:r>
              <a:rPr lang="it-IT" altLang="it-IT" sz="2800" smtClean="0"/>
              <a:t> diverse: le prime </a:t>
            </a:r>
            <a:r>
              <a:rPr lang="it-IT" altLang="it-IT" sz="2800" b="1" smtClean="0"/>
              <a:t>sono condizioni di efficienza paretiana</a:t>
            </a:r>
            <a:r>
              <a:rPr lang="it-IT" altLang="it-IT" sz="2800" smtClean="0"/>
              <a:t>; le seconde sono </a:t>
            </a:r>
            <a:r>
              <a:rPr lang="it-IT" altLang="it-IT" sz="2800" b="1" smtClean="0"/>
              <a:t>condizioni relative alla </a:t>
            </a:r>
            <a:r>
              <a:rPr lang="it-IT" altLang="it-IT" sz="2800" b="1" i="1" smtClean="0"/>
              <a:t>FBS</a:t>
            </a:r>
            <a:r>
              <a:rPr lang="it-IT" altLang="it-IT" sz="2800" smtClean="0"/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it-IT" altLang="it-IT" sz="2800" smtClean="0"/>
          </a:p>
          <a:p>
            <a:pPr eaLnBrk="1" hangingPunct="1">
              <a:lnSpc>
                <a:spcPct val="80000"/>
              </a:lnSpc>
            </a:pPr>
            <a:r>
              <a:rPr lang="it-IT" altLang="it-IT" sz="2800" smtClean="0"/>
              <a:t>Uguaglianza </a:t>
            </a:r>
            <a:r>
              <a:rPr lang="it-IT" altLang="it-IT" sz="2800" b="1" i="1" smtClean="0"/>
              <a:t>SMS</a:t>
            </a:r>
            <a:r>
              <a:rPr lang="it-IT" altLang="it-IT" sz="2800" smtClean="0"/>
              <a:t>– </a:t>
            </a:r>
            <a:r>
              <a:rPr lang="it-IT" altLang="it-IT" sz="2800" b="1" smtClean="0"/>
              <a:t>efficienza nello scambio</a:t>
            </a:r>
            <a:r>
              <a:rPr lang="it-IT" altLang="it-IT" sz="2800" smtClean="0"/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it-IT" altLang="it-IT" sz="2800" smtClean="0"/>
              <a:t>Uguaglianza </a:t>
            </a:r>
            <a:r>
              <a:rPr lang="it-IT" altLang="it-IT" sz="2800" b="1" i="1" smtClean="0"/>
              <a:t>SMST</a:t>
            </a:r>
            <a:r>
              <a:rPr lang="it-IT" altLang="it-IT" sz="3600" smtClean="0"/>
              <a:t>-</a:t>
            </a:r>
            <a:r>
              <a:rPr lang="it-IT" altLang="it-IT" sz="2800" b="1" smtClean="0"/>
              <a:t>efficienza nella produzione</a:t>
            </a:r>
            <a:r>
              <a:rPr lang="it-IT" altLang="it-IT" sz="2800" smtClean="0"/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it-IT" altLang="it-IT" sz="2800" b="1" i="1" smtClean="0"/>
              <a:t>SMS=SMT</a:t>
            </a:r>
            <a:r>
              <a:rPr lang="it-IT" altLang="it-IT" sz="2800" smtClean="0"/>
              <a:t>– </a:t>
            </a:r>
            <a:r>
              <a:rPr lang="it-IT" altLang="it-IT" sz="2800" b="1" smtClean="0"/>
              <a:t>efficienza allocativa</a:t>
            </a:r>
            <a:r>
              <a:rPr lang="it-IT" altLang="it-IT" sz="2800" smtClean="0"/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it-IT" altLang="it-IT" sz="2800" smtClean="0"/>
              <a:t>Quali possono essere le </a:t>
            </a:r>
            <a:r>
              <a:rPr lang="it-IT" altLang="it-IT" sz="2800" b="1" smtClean="0"/>
              <a:t>condizioni relative alla </a:t>
            </a:r>
            <a:r>
              <a:rPr lang="it-IT" altLang="it-IT" sz="2800" b="1" i="1" smtClean="0"/>
              <a:t>FBS</a:t>
            </a:r>
            <a:r>
              <a:rPr lang="it-IT" altLang="it-IT" sz="2800" b="1" smtClean="0"/>
              <a:t>?</a:t>
            </a:r>
            <a:endParaRPr lang="it-IT" altLang="it-IT" sz="2800" b="1" i="1" smtClean="0"/>
          </a:p>
          <a:p>
            <a:pPr eaLnBrk="1" hangingPunct="1">
              <a:lnSpc>
                <a:spcPct val="80000"/>
              </a:lnSpc>
            </a:pPr>
            <a:r>
              <a:rPr lang="it-IT" altLang="it-IT" sz="2800" smtClean="0"/>
              <a:t>Discusse in termini di </a:t>
            </a:r>
            <a:r>
              <a:rPr lang="it-IT" altLang="it-IT" sz="2800" b="1" smtClean="0"/>
              <a:t>distribuzione - equità</a:t>
            </a:r>
          </a:p>
        </p:txBody>
      </p:sp>
    </p:spTree>
    <p:extLst>
      <p:ext uri="{BB962C8B-B14F-4D97-AF65-F5344CB8AC3E}">
        <p14:creationId xmlns:p14="http://schemas.microsoft.com/office/powerpoint/2010/main" val="79142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48948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La Funzione del benessere sociale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30387"/>
            <a:ext cx="8229600" cy="4525963"/>
          </a:xfrm>
        </p:spPr>
        <p:txBody>
          <a:bodyPr/>
          <a:lstStyle/>
          <a:p>
            <a:r>
              <a:rPr lang="it-IT" altLang="it-IT" sz="2400" dirty="0" smtClean="0"/>
              <a:t>E’ possibile aggregare i livelli di benessere dei singoli per arrivare ad una funzione del benessere sociale?</a:t>
            </a:r>
          </a:p>
          <a:p>
            <a:r>
              <a:rPr lang="it-IT" altLang="it-IT" sz="2400" b="1" i="1" dirty="0" smtClean="0"/>
              <a:t>W</a:t>
            </a:r>
            <a:r>
              <a:rPr lang="it-IT" altLang="it-IT" sz="2400" dirty="0" smtClean="0"/>
              <a:t>= </a:t>
            </a:r>
            <a:r>
              <a:rPr lang="it-IT" altLang="it-IT" sz="2400" i="1" dirty="0" smtClean="0"/>
              <a:t>f </a:t>
            </a:r>
            <a:r>
              <a:rPr lang="it-IT" altLang="it-IT" sz="2400" dirty="0" smtClean="0"/>
              <a:t>(</a:t>
            </a:r>
            <a:r>
              <a:rPr lang="it-IT" altLang="it-IT" sz="2400" b="1" i="1" dirty="0" smtClean="0"/>
              <a:t>U</a:t>
            </a:r>
            <a:r>
              <a:rPr lang="it-IT" altLang="it-IT" sz="2400" b="1" i="1" baseline="-25000" dirty="0" smtClean="0"/>
              <a:t>A</a:t>
            </a:r>
            <a:r>
              <a:rPr lang="it-IT" altLang="it-IT" sz="2400" dirty="0" smtClean="0"/>
              <a:t>, </a:t>
            </a:r>
            <a:r>
              <a:rPr lang="it-IT" altLang="it-IT" sz="2400" b="1" i="1" dirty="0" smtClean="0"/>
              <a:t>U</a:t>
            </a:r>
            <a:r>
              <a:rPr lang="it-IT" altLang="it-IT" sz="2400" b="1" i="1" baseline="-25000" dirty="0" smtClean="0"/>
              <a:t>B</a:t>
            </a:r>
            <a:r>
              <a:rPr lang="it-IT" altLang="it-IT" sz="2400" dirty="0" smtClean="0"/>
              <a:t>) indica una combinazione dei livelli di utilità di </a:t>
            </a:r>
            <a:r>
              <a:rPr lang="it-IT" altLang="it-IT" sz="2400" b="1" i="1" dirty="0" smtClean="0"/>
              <a:t>A</a:t>
            </a:r>
            <a:r>
              <a:rPr lang="it-IT" altLang="it-IT" sz="2400" dirty="0" smtClean="0"/>
              <a:t> e di </a:t>
            </a:r>
            <a:r>
              <a:rPr lang="it-IT" altLang="it-IT" sz="2400" b="1" i="1" dirty="0" smtClean="0"/>
              <a:t>B</a:t>
            </a:r>
          </a:p>
          <a:p>
            <a:r>
              <a:rPr lang="it-IT" altLang="it-IT" sz="2400" dirty="0" smtClean="0"/>
              <a:t>un valore più alto della funzione è preferito ad uno più basso</a:t>
            </a:r>
          </a:p>
          <a:p>
            <a:r>
              <a:rPr lang="it-IT" altLang="it-IT" sz="2400" dirty="0" smtClean="0"/>
              <a:t>Chi decide la funzione?</a:t>
            </a:r>
          </a:p>
          <a:p>
            <a:r>
              <a:rPr lang="it-IT" altLang="it-IT" sz="2400" dirty="0" smtClean="0"/>
              <a:t>il punto di vista di un parlamento, di un governo, di un dittatore benevolente o di un’assemblea</a:t>
            </a:r>
          </a:p>
          <a:p>
            <a:r>
              <a:rPr lang="it-IT" altLang="it-IT" sz="2400" dirty="0" smtClean="0"/>
              <a:t>Avremo una differente funzione a seconda del “punto di vista” e dei </a:t>
            </a:r>
            <a:r>
              <a:rPr lang="it-IT" altLang="it-IT" sz="2400" b="1" dirty="0" smtClean="0"/>
              <a:t>giudizi di valore </a:t>
            </a:r>
            <a:r>
              <a:rPr lang="it-IT" altLang="it-IT" sz="2400" dirty="0" smtClean="0"/>
              <a:t>corrispondenti</a:t>
            </a:r>
          </a:p>
        </p:txBody>
      </p:sp>
      <p:sp>
        <p:nvSpPr>
          <p:cNvPr id="1843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E214E79-8E56-4722-9D52-3791E24CA31C}" type="slidenum">
              <a:rPr lang="it-IT" altLang="it-IT" sz="1400"/>
              <a:pPr eaLnBrk="1" hangingPunct="1"/>
              <a:t>16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213754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Le curve di indifferenza sociale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smtClean="0"/>
              <a:t>Un modo di rappresentare la </a:t>
            </a:r>
            <a:r>
              <a:rPr lang="it-IT" altLang="it-IT" sz="2800" b="1" i="1" smtClean="0"/>
              <a:t>FBS: le curve di indifferenza sociale.</a:t>
            </a:r>
          </a:p>
          <a:p>
            <a:r>
              <a:rPr lang="it-IT" altLang="it-IT" sz="2800" smtClean="0"/>
              <a:t>combinazioni dei livelli di utilità dei soggetti che si giudica rappresentare lo stesso grado di benessere sociale</a:t>
            </a:r>
          </a:p>
          <a:p>
            <a:r>
              <a:rPr lang="it-IT" altLang="it-IT" sz="2800" smtClean="0"/>
              <a:t>Quanto la collettività è disposta a diminuire l’utilità di un individuo in cambio dell’incremento dell’utilità di un altro individuo</a:t>
            </a:r>
          </a:p>
          <a:p>
            <a:r>
              <a:rPr lang="it-IT" altLang="it-IT" sz="2800" smtClean="0"/>
              <a:t>Dipendono dai criteri e dai punti di vista</a:t>
            </a:r>
          </a:p>
        </p:txBody>
      </p:sp>
      <p:sp>
        <p:nvSpPr>
          <p:cNvPr id="1946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56AA826-98E8-4963-84C5-08001AACFF74}" type="slidenum">
              <a:rPr lang="it-IT" altLang="it-IT" sz="1400"/>
              <a:pPr eaLnBrk="1" hangingPunct="1"/>
              <a:t>17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23362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00300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Le curve di indifferenza utilitariste</a:t>
            </a:r>
            <a:endParaRPr lang="it-IT" dirty="0"/>
          </a:p>
        </p:txBody>
      </p:sp>
      <p:sp>
        <p:nvSpPr>
          <p:cNvPr id="20483" name="Segnaposto contenuto 2"/>
          <p:cNvSpPr>
            <a:spLocks noGrp="1"/>
          </p:cNvSpPr>
          <p:nvPr>
            <p:ph idx="1"/>
          </p:nvPr>
        </p:nvSpPr>
        <p:spPr>
          <a:xfrm>
            <a:off x="457200" y="1865023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it-IT" altLang="it-IT" sz="2800" dirty="0" smtClean="0"/>
              <a:t>Curve di indifferenza utilitariste (Jeremy </a:t>
            </a:r>
            <a:r>
              <a:rPr lang="it-IT" altLang="it-IT" sz="2800" dirty="0" err="1" smtClean="0"/>
              <a:t>Bentham</a:t>
            </a:r>
            <a:r>
              <a:rPr lang="it-IT" altLang="it-IT" sz="2800" dirty="0" smtClean="0"/>
              <a:t>)</a:t>
            </a:r>
          </a:p>
          <a:p>
            <a:r>
              <a:rPr lang="it-IT" altLang="it-IT" sz="2800" dirty="0" smtClean="0"/>
              <a:t>Curve lineari</a:t>
            </a:r>
          </a:p>
          <a:p>
            <a:r>
              <a:rPr lang="it-IT" altLang="it-IT" sz="2800" dirty="0" smtClean="0"/>
              <a:t>l’utilità di </a:t>
            </a:r>
            <a:r>
              <a:rPr lang="it-IT" altLang="it-IT" sz="2800" b="1" i="1" dirty="0" smtClean="0"/>
              <a:t>A</a:t>
            </a:r>
            <a:r>
              <a:rPr lang="it-IT" altLang="it-IT" sz="2800" dirty="0" smtClean="0"/>
              <a:t> e di </a:t>
            </a:r>
            <a:r>
              <a:rPr lang="it-IT" altLang="it-IT" sz="2800" b="1" i="1" dirty="0" smtClean="0"/>
              <a:t>B</a:t>
            </a:r>
            <a:r>
              <a:rPr lang="it-IT" altLang="it-IT" sz="2800" dirty="0" smtClean="0"/>
              <a:t> sono valutate con lo stesso peso indipendentemente dalla distribuzione del reddito</a:t>
            </a:r>
          </a:p>
          <a:p>
            <a:r>
              <a:rPr lang="it-IT" altLang="it-IT" sz="2800" dirty="0" smtClean="0"/>
              <a:t>Obbiettivo della società: massimizzare la somma delle utilità individuali, </a:t>
            </a:r>
          </a:p>
          <a:p>
            <a:r>
              <a:rPr lang="it-IT" altLang="it-IT" sz="2800" dirty="0" smtClean="0"/>
              <a:t>le considerazioni relative all’equità non hanno nessun peso</a:t>
            </a:r>
          </a:p>
        </p:txBody>
      </p:sp>
      <p:sp>
        <p:nvSpPr>
          <p:cNvPr id="2048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39EC223-17BF-4F0A-8E22-B7F37C6362F6}" type="slidenum">
              <a:rPr lang="it-IT" altLang="it-IT" sz="1400"/>
              <a:pPr eaLnBrk="1" hangingPunct="1"/>
              <a:t>18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54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Curve di indifferenza lineari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42938" y="4929188"/>
            <a:ext cx="7772400" cy="1309687"/>
          </a:xfrm>
        </p:spPr>
        <p:txBody>
          <a:bodyPr>
            <a:normAutofit fontScale="85000" lnSpcReduction="20000"/>
          </a:bodyPr>
          <a:lstStyle/>
          <a:p>
            <a:r>
              <a:rPr lang="it-IT" altLang="it-IT" b="1" i="1" dirty="0" smtClean="0"/>
              <a:t>W</a:t>
            </a:r>
            <a:r>
              <a:rPr lang="it-IT" altLang="it-IT" dirty="0" smtClean="0"/>
              <a:t>=</a:t>
            </a:r>
            <a:r>
              <a:rPr lang="it-IT" altLang="it-IT" b="1" i="1" dirty="0" smtClean="0"/>
              <a:t>U</a:t>
            </a:r>
            <a:r>
              <a:rPr lang="it-IT" altLang="it-IT" b="1" i="1" baseline="-25000" dirty="0" smtClean="0"/>
              <a:t>A</a:t>
            </a:r>
            <a:r>
              <a:rPr lang="it-IT" altLang="it-IT" dirty="0" smtClean="0"/>
              <a:t>+</a:t>
            </a:r>
            <a:r>
              <a:rPr lang="it-IT" altLang="it-IT" b="1" i="1" dirty="0" smtClean="0"/>
              <a:t>U</a:t>
            </a:r>
            <a:r>
              <a:rPr lang="it-IT" altLang="it-IT" b="1" i="1" baseline="-25000" dirty="0" smtClean="0"/>
              <a:t>B</a:t>
            </a:r>
            <a:r>
              <a:rPr lang="it-IT" altLang="it-IT" dirty="0" smtClean="0"/>
              <a:t>  (somma delle utilità)</a:t>
            </a:r>
          </a:p>
          <a:p>
            <a:r>
              <a:rPr lang="it-IT" altLang="it-IT" dirty="0" smtClean="0"/>
              <a:t>Curva di indifferenza:  </a:t>
            </a:r>
            <a:r>
              <a:rPr lang="it-IT" altLang="it-IT" b="1" i="1" dirty="0" smtClean="0"/>
              <a:t>U</a:t>
            </a:r>
            <a:r>
              <a:rPr lang="it-IT" altLang="it-IT" b="1" i="1" baseline="-25000" dirty="0" smtClean="0"/>
              <a:t>B</a:t>
            </a:r>
            <a:r>
              <a:rPr lang="it-IT" altLang="it-IT" dirty="0" smtClean="0"/>
              <a:t> = </a:t>
            </a:r>
            <a:r>
              <a:rPr lang="it-IT" altLang="it-IT" b="1" i="1" dirty="0" smtClean="0"/>
              <a:t>W-U</a:t>
            </a:r>
            <a:r>
              <a:rPr lang="it-IT" altLang="it-IT" b="1" i="1" baseline="-25000" dirty="0" smtClean="0"/>
              <a:t>A</a:t>
            </a:r>
          </a:p>
          <a:p>
            <a:r>
              <a:rPr lang="it-IT" altLang="it-IT" dirty="0" smtClean="0"/>
              <a:t>“I ricchi contano come i poveri”</a:t>
            </a:r>
          </a:p>
        </p:txBody>
      </p:sp>
      <p:sp>
        <p:nvSpPr>
          <p:cNvPr id="2150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64856F8-A11F-4AE3-BC20-9FFC40B89C1E}" type="slidenum">
              <a:rPr lang="it-IT" altLang="it-IT" sz="1400"/>
              <a:pPr eaLnBrk="1" hangingPunct="1"/>
              <a:t>19</a:t>
            </a:fld>
            <a:endParaRPr lang="it-IT" altLang="it-IT" sz="1400"/>
          </a:p>
        </p:txBody>
      </p:sp>
      <p:sp>
        <p:nvSpPr>
          <p:cNvPr id="2150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500063" y="1571625"/>
            <a:ext cx="4929187" cy="3649663"/>
            <a:chOff x="3685" y="2271"/>
            <a:chExt cx="6889" cy="5102"/>
          </a:xfrm>
        </p:grpSpPr>
        <p:sp>
          <p:nvSpPr>
            <p:cNvPr id="21512" name="AutoShape 22"/>
            <p:cNvSpPr>
              <a:spLocks noChangeAspect="1" noChangeArrowheads="1" noTextEdit="1"/>
            </p:cNvSpPr>
            <p:nvPr/>
          </p:nvSpPr>
          <p:spPr bwMode="auto">
            <a:xfrm>
              <a:off x="3685" y="2271"/>
              <a:ext cx="6889" cy="5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cxnSp>
          <p:nvCxnSpPr>
            <p:cNvPr id="21513" name="AutoShape 21"/>
            <p:cNvCxnSpPr>
              <a:cxnSpLocks noChangeShapeType="1"/>
            </p:cNvCxnSpPr>
            <p:nvPr/>
          </p:nvCxnSpPr>
          <p:spPr bwMode="auto">
            <a:xfrm>
              <a:off x="4785" y="6687"/>
              <a:ext cx="4725" cy="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4" name="AutoShape 20"/>
            <p:cNvCxnSpPr>
              <a:cxnSpLocks noChangeShapeType="1"/>
            </p:cNvCxnSpPr>
            <p:nvPr/>
          </p:nvCxnSpPr>
          <p:spPr bwMode="auto">
            <a:xfrm flipV="1">
              <a:off x="4785" y="3691"/>
              <a:ext cx="3001" cy="29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15" name="Arc 19"/>
            <p:cNvSpPr>
              <a:spLocks/>
            </p:cNvSpPr>
            <p:nvPr/>
          </p:nvSpPr>
          <p:spPr bwMode="auto">
            <a:xfrm>
              <a:off x="5135" y="6283"/>
              <a:ext cx="450" cy="404"/>
            </a:xfrm>
            <a:custGeom>
              <a:avLst/>
              <a:gdLst>
                <a:gd name="T0" fmla="*/ 0 w 21600"/>
                <a:gd name="T1" fmla="*/ 0 h 21540"/>
                <a:gd name="T2" fmla="*/ 0 w 21600"/>
                <a:gd name="T3" fmla="*/ 0 h 21540"/>
                <a:gd name="T4" fmla="*/ 0 w 21600"/>
                <a:gd name="T5" fmla="*/ 0 h 2154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40"/>
                <a:gd name="T11" fmla="*/ 21600 w 21600"/>
                <a:gd name="T12" fmla="*/ 21540 h 215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40" fill="none" extrusionOk="0">
                  <a:moveTo>
                    <a:pt x="1614" y="0"/>
                  </a:moveTo>
                  <a:cubicBezTo>
                    <a:pt x="12886" y="845"/>
                    <a:pt x="21600" y="10237"/>
                    <a:pt x="21600" y="21540"/>
                  </a:cubicBezTo>
                </a:path>
                <a:path w="21600" h="21540" stroke="0" extrusionOk="0">
                  <a:moveTo>
                    <a:pt x="1614" y="0"/>
                  </a:moveTo>
                  <a:cubicBezTo>
                    <a:pt x="12886" y="845"/>
                    <a:pt x="21600" y="10237"/>
                    <a:pt x="21600" y="21540"/>
                  </a:cubicBezTo>
                  <a:lnTo>
                    <a:pt x="0" y="2154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1516" name="Text Box 18"/>
            <p:cNvSpPr txBox="1">
              <a:spLocks noChangeArrowheads="1"/>
            </p:cNvSpPr>
            <p:nvPr/>
          </p:nvSpPr>
          <p:spPr bwMode="auto">
            <a:xfrm>
              <a:off x="5282" y="5965"/>
              <a:ext cx="1106" cy="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600">
                  <a:cs typeface="Times New Roman" panose="02020603050405020304" pitchFamily="18" charset="0"/>
                </a:rPr>
                <a:t>45°</a:t>
              </a:r>
              <a:endParaRPr lang="en-US" altLang="it-IT" sz="3200"/>
            </a:p>
          </p:txBody>
        </p:sp>
        <p:sp>
          <p:nvSpPr>
            <p:cNvPr id="21517" name="Line 17"/>
            <p:cNvSpPr>
              <a:spLocks noChangeShapeType="1"/>
            </p:cNvSpPr>
            <p:nvPr/>
          </p:nvSpPr>
          <p:spPr bwMode="auto">
            <a:xfrm>
              <a:off x="4785" y="3804"/>
              <a:ext cx="2881" cy="288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cxnSp>
          <p:nvCxnSpPr>
            <p:cNvPr id="21518" name="AutoShape 16"/>
            <p:cNvCxnSpPr>
              <a:cxnSpLocks noChangeShapeType="1"/>
            </p:cNvCxnSpPr>
            <p:nvPr/>
          </p:nvCxnSpPr>
          <p:spPr bwMode="auto">
            <a:xfrm flipV="1">
              <a:off x="4785" y="2709"/>
              <a:ext cx="0" cy="398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>
              <a:off x="4785" y="4774"/>
              <a:ext cx="1920" cy="191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520" name="Oval 14"/>
            <p:cNvSpPr>
              <a:spLocks noChangeArrowheads="1"/>
            </p:cNvSpPr>
            <p:nvPr/>
          </p:nvSpPr>
          <p:spPr bwMode="auto">
            <a:xfrm>
              <a:off x="6165" y="5167"/>
              <a:ext cx="143" cy="142"/>
            </a:xfrm>
            <a:prstGeom prst="ellipse">
              <a:avLst/>
            </a:prstGeom>
            <a:solidFill>
              <a:srgbClr val="1F497D"/>
            </a:solidFill>
            <a:ln w="9525">
              <a:solidFill>
                <a:srgbClr val="1F497D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1521" name="Oval 13"/>
            <p:cNvSpPr>
              <a:spLocks noChangeArrowheads="1"/>
            </p:cNvSpPr>
            <p:nvPr/>
          </p:nvSpPr>
          <p:spPr bwMode="auto">
            <a:xfrm>
              <a:off x="7289" y="6298"/>
              <a:ext cx="143" cy="142"/>
            </a:xfrm>
            <a:prstGeom prst="ellipse">
              <a:avLst/>
            </a:prstGeom>
            <a:solidFill>
              <a:srgbClr val="1F497D"/>
            </a:solidFill>
            <a:ln w="9525">
              <a:solidFill>
                <a:srgbClr val="1F497D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1522" name="Text Box 12"/>
            <p:cNvSpPr txBox="1">
              <a:spLocks noChangeArrowheads="1"/>
            </p:cNvSpPr>
            <p:nvPr/>
          </p:nvSpPr>
          <p:spPr bwMode="auto">
            <a:xfrm>
              <a:off x="3885" y="2583"/>
              <a:ext cx="1335" cy="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U</a:t>
              </a:r>
              <a:r>
                <a:rPr lang="en-US" altLang="it-IT" sz="2000" b="1" i="1" baseline="-30000">
                  <a:cs typeface="Times New Roman" panose="02020603050405020304" pitchFamily="18" charset="0"/>
                </a:rPr>
                <a:t>B</a:t>
              </a:r>
              <a:endParaRPr lang="en-US" altLang="it-IT" sz="4000"/>
            </a:p>
          </p:txBody>
        </p:sp>
        <p:sp>
          <p:nvSpPr>
            <p:cNvPr id="21523" name="Text Box 11"/>
            <p:cNvSpPr txBox="1">
              <a:spLocks noChangeArrowheads="1"/>
            </p:cNvSpPr>
            <p:nvPr/>
          </p:nvSpPr>
          <p:spPr bwMode="auto">
            <a:xfrm>
              <a:off x="8590" y="6713"/>
              <a:ext cx="1335" cy="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U</a:t>
              </a:r>
              <a:r>
                <a:rPr lang="en-US" altLang="it-IT" sz="2000" b="1" i="1" baseline="-30000">
                  <a:cs typeface="Times New Roman" panose="02020603050405020304" pitchFamily="18" charset="0"/>
                </a:rPr>
                <a:t>A</a:t>
              </a:r>
              <a:endParaRPr lang="en-US" altLang="it-IT" sz="4000"/>
            </a:p>
          </p:txBody>
        </p:sp>
        <p:sp>
          <p:nvSpPr>
            <p:cNvPr id="21524" name="Line 10"/>
            <p:cNvSpPr>
              <a:spLocks noChangeShapeType="1"/>
            </p:cNvSpPr>
            <p:nvPr/>
          </p:nvSpPr>
          <p:spPr bwMode="auto">
            <a:xfrm flipH="1">
              <a:off x="4785" y="5227"/>
              <a:ext cx="152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525" name="Line 9"/>
            <p:cNvSpPr>
              <a:spLocks noChangeShapeType="1"/>
            </p:cNvSpPr>
            <p:nvPr/>
          </p:nvSpPr>
          <p:spPr bwMode="auto">
            <a:xfrm>
              <a:off x="6248" y="5228"/>
              <a:ext cx="1" cy="14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526" name="Line 8"/>
            <p:cNvSpPr>
              <a:spLocks noChangeShapeType="1"/>
            </p:cNvSpPr>
            <p:nvPr/>
          </p:nvSpPr>
          <p:spPr bwMode="auto">
            <a:xfrm flipH="1">
              <a:off x="4785" y="6358"/>
              <a:ext cx="250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cxnSp>
          <p:nvCxnSpPr>
            <p:cNvPr id="21527" name="AutoShape 7"/>
            <p:cNvCxnSpPr>
              <a:cxnSpLocks noChangeShapeType="1"/>
            </p:cNvCxnSpPr>
            <p:nvPr/>
          </p:nvCxnSpPr>
          <p:spPr bwMode="auto">
            <a:xfrm>
              <a:off x="7289" y="6358"/>
              <a:ext cx="377" cy="35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28" name="Line 6"/>
            <p:cNvSpPr>
              <a:spLocks noChangeShapeType="1"/>
            </p:cNvSpPr>
            <p:nvPr/>
          </p:nvSpPr>
          <p:spPr bwMode="auto">
            <a:xfrm>
              <a:off x="7349" y="6358"/>
              <a:ext cx="1" cy="3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529" name="Text Box 5"/>
            <p:cNvSpPr txBox="1">
              <a:spLocks noChangeArrowheads="1"/>
            </p:cNvSpPr>
            <p:nvPr/>
          </p:nvSpPr>
          <p:spPr bwMode="auto">
            <a:xfrm>
              <a:off x="5682" y="4567"/>
              <a:ext cx="850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Z</a:t>
              </a:r>
              <a:endParaRPr lang="en-US" altLang="it-IT" sz="4000"/>
            </a:p>
          </p:txBody>
        </p:sp>
        <p:sp>
          <p:nvSpPr>
            <p:cNvPr id="21530" name="Text Box 4"/>
            <p:cNvSpPr txBox="1">
              <a:spLocks noChangeArrowheads="1"/>
            </p:cNvSpPr>
            <p:nvPr/>
          </p:nvSpPr>
          <p:spPr bwMode="auto">
            <a:xfrm>
              <a:off x="7068" y="5933"/>
              <a:ext cx="850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T</a:t>
              </a:r>
              <a:endParaRPr lang="en-US" altLang="it-IT" sz="4000"/>
            </a:p>
          </p:txBody>
        </p:sp>
        <p:sp>
          <p:nvSpPr>
            <p:cNvPr id="21531" name="Text Box 3"/>
            <p:cNvSpPr txBox="1">
              <a:spLocks noChangeArrowheads="1"/>
            </p:cNvSpPr>
            <p:nvPr/>
          </p:nvSpPr>
          <p:spPr bwMode="auto">
            <a:xfrm>
              <a:off x="4785" y="3804"/>
              <a:ext cx="1396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W</a:t>
              </a:r>
              <a:r>
                <a:rPr lang="en-US" altLang="it-IT" sz="2000" b="1" baseline="-30000">
                  <a:cs typeface="Times New Roman" panose="02020603050405020304" pitchFamily="18" charset="0"/>
                </a:rPr>
                <a:t>2</a:t>
              </a:r>
              <a:endParaRPr lang="en-US" altLang="it-IT" sz="4000"/>
            </a:p>
          </p:txBody>
        </p:sp>
        <p:sp>
          <p:nvSpPr>
            <p:cNvPr id="21532" name="Text Box 2"/>
            <p:cNvSpPr txBox="1">
              <a:spLocks noChangeArrowheads="1"/>
            </p:cNvSpPr>
            <p:nvPr/>
          </p:nvSpPr>
          <p:spPr bwMode="auto">
            <a:xfrm>
              <a:off x="4653" y="4664"/>
              <a:ext cx="1101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W</a:t>
              </a:r>
              <a:r>
                <a:rPr lang="en-US" altLang="it-IT" sz="2000" b="1" baseline="-30000">
                  <a:cs typeface="Times New Roman" panose="02020603050405020304" pitchFamily="18" charset="0"/>
                </a:rPr>
                <a:t>1</a:t>
              </a:r>
              <a:endParaRPr lang="en-US" altLang="it-IT" sz="4000"/>
            </a:p>
          </p:txBody>
        </p:sp>
      </p:grpSp>
      <p:sp>
        <p:nvSpPr>
          <p:cNvPr id="28" name="CasellaDiTesto 27"/>
          <p:cNvSpPr txBox="1">
            <a:spLocks noChangeArrowheads="1"/>
          </p:cNvSpPr>
          <p:nvPr/>
        </p:nvSpPr>
        <p:spPr bwMode="auto">
          <a:xfrm>
            <a:off x="4714875" y="1759543"/>
            <a:ext cx="4071938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it-IT" altLang="it-IT" sz="2800" b="1" i="1" dirty="0"/>
              <a:t>Z</a:t>
            </a:r>
            <a:r>
              <a:rPr lang="it-IT" altLang="it-IT" sz="2800" dirty="0"/>
              <a:t> che giace sulla retta a 45° = distribuzione egualitaria delle utilità, è equivalente  </a:t>
            </a:r>
            <a:r>
              <a:rPr lang="it-IT" altLang="it-IT" sz="2800" dirty="0" smtClean="0"/>
              <a:t>a </a:t>
            </a:r>
            <a:r>
              <a:rPr lang="it-IT" altLang="it-IT" sz="2800" b="1" i="1" dirty="0" smtClean="0"/>
              <a:t>T</a:t>
            </a:r>
            <a:r>
              <a:rPr lang="it-IT" altLang="it-IT" sz="2800" dirty="0" smtClean="0"/>
              <a:t> </a:t>
            </a:r>
            <a:r>
              <a:rPr lang="it-IT" altLang="it-IT" sz="2800" dirty="0"/>
              <a:t>fortemente sperequata  (in </a:t>
            </a:r>
            <a:r>
              <a:rPr lang="it-IT" altLang="it-IT" sz="2800" b="1" i="1" dirty="0"/>
              <a:t> T, A</a:t>
            </a:r>
            <a:r>
              <a:rPr lang="it-IT" altLang="it-IT" sz="2800" dirty="0"/>
              <a:t> è “molto ricco” e </a:t>
            </a:r>
            <a:r>
              <a:rPr lang="it-IT" altLang="it-IT" sz="2800" b="1" i="1" dirty="0"/>
              <a:t>B</a:t>
            </a:r>
            <a:r>
              <a:rPr lang="it-IT" altLang="it-IT" sz="2800" dirty="0"/>
              <a:t> è “molto povero”)</a:t>
            </a:r>
          </a:p>
        </p:txBody>
      </p:sp>
    </p:spTree>
    <p:extLst>
      <p:ext uri="{BB962C8B-B14F-4D97-AF65-F5344CB8AC3E}">
        <p14:creationId xmlns:p14="http://schemas.microsoft.com/office/powerpoint/2010/main" val="201642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6A777C3-3B30-4709-A504-73F2A3694813}" type="slidenum">
              <a:rPr lang="it-IT" altLang="it-IT" sz="1400"/>
              <a:pPr eaLnBrk="1" hangingPunct="1"/>
              <a:t>2</a:t>
            </a:fld>
            <a:endParaRPr lang="it-IT" altLang="it-IT" sz="1400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47738"/>
          </a:xfrm>
        </p:spPr>
        <p:txBody>
          <a:bodyPr/>
          <a:lstStyle/>
          <a:p>
            <a:pPr algn="just" eaLnBrk="1" hangingPunct="1">
              <a:defRPr/>
            </a:pPr>
            <a:r>
              <a:rPr lang="it-IT" sz="4000" smtClean="0"/>
              <a:t>L’economia del Benessere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7338"/>
            <a:ext cx="7772400" cy="460851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it-IT" dirty="0" smtClean="0"/>
          </a:p>
          <a:p>
            <a:pPr algn="just" eaLnBrk="1" hangingPunct="1">
              <a:defRPr/>
            </a:pPr>
            <a:r>
              <a:rPr lang="it-IT" sz="2400" dirty="0" smtClean="0"/>
              <a:t>Il problema della valutazione di situazioni economiche alternative in termini di desiderabilità delle stesse da parte della collettività e dei possibili interventi dello Stato e degli altri operatori pubblici in questa direzione, è oggetto della c.d. "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economia del benessere</a:t>
            </a:r>
            <a:r>
              <a:rPr lang="it-IT" sz="2400" dirty="0" smtClean="0"/>
              <a:t>" </a:t>
            </a:r>
          </a:p>
          <a:p>
            <a:pPr algn="just" eaLnBrk="1" hangingPunct="1">
              <a:buFontTx/>
              <a:buNone/>
              <a:defRPr/>
            </a:pPr>
            <a:endParaRPr lang="it-IT" sz="2400" dirty="0" smtClean="0"/>
          </a:p>
          <a:p>
            <a:pPr algn="just" eaLnBrk="1" hangingPunct="1">
              <a:defRPr/>
            </a:pPr>
            <a:r>
              <a:rPr lang="it-IT" sz="2400" dirty="0" smtClean="0"/>
              <a:t>criteri da essa utilizzati sono l’</a:t>
            </a:r>
            <a:r>
              <a:rPr lang="it-IT" sz="2400" i="1" dirty="0" smtClean="0"/>
              <a:t>efficienza</a:t>
            </a:r>
            <a:r>
              <a:rPr lang="it-IT" sz="2400" dirty="0" smtClean="0"/>
              <a:t> nell’allocazione delle risorse e l’</a:t>
            </a:r>
            <a:r>
              <a:rPr lang="it-IT" sz="2400" i="1" dirty="0" smtClean="0"/>
              <a:t>equità</a:t>
            </a:r>
            <a:r>
              <a:rPr lang="it-IT" sz="2400" dirty="0" smtClean="0"/>
              <a:t> nella loro distribuzione fra gli individui che compongono la collettività</a:t>
            </a:r>
            <a:endParaRPr lang="it-IT" dirty="0" smtClean="0"/>
          </a:p>
          <a:p>
            <a:pPr algn="just" eaLnBrk="1" hangingPunct="1">
              <a:defRPr/>
            </a:pPr>
            <a:endParaRPr lang="it-IT" sz="1800" dirty="0" smtClean="0"/>
          </a:p>
        </p:txBody>
      </p:sp>
    </p:spTree>
    <p:extLst>
      <p:ext uri="{BB962C8B-B14F-4D97-AF65-F5344CB8AC3E}">
        <p14:creationId xmlns:p14="http://schemas.microsoft.com/office/powerpoint/2010/main" val="429332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Curve di indifferenza </a:t>
            </a:r>
            <a:r>
              <a:rPr lang="it-IT" dirty="0" err="1" smtClean="0"/>
              <a:t>rawlsiane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smtClean="0"/>
              <a:t>John Rawls: filosofo sociale egualitario</a:t>
            </a:r>
          </a:p>
          <a:p>
            <a:r>
              <a:rPr lang="it-IT" altLang="it-IT" sz="2800" smtClean="0"/>
              <a:t>L’obiettivo della società è aumentare il benessere di chi sta peggio. Se aumenta il benessere degli altri individui, dato il benessere dell’individuo più povero, il benessere della collettività resta lo stesso. </a:t>
            </a:r>
          </a:p>
          <a:p>
            <a:r>
              <a:rPr lang="it-IT" altLang="it-IT" sz="2800" smtClean="0"/>
              <a:t>Curve di indifferenza ad angolo retto</a:t>
            </a:r>
          </a:p>
          <a:p>
            <a:r>
              <a:rPr lang="it-IT" altLang="it-IT" sz="2800" smtClean="0"/>
              <a:t>L’angolo giace sulla retta a 45° che parte dall’origine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BBB1A1F-B389-40AC-8215-99EB92CF3555}" type="slidenum">
              <a:rPr lang="it-IT" altLang="it-IT" sz="1400"/>
              <a:pPr eaLnBrk="1" hangingPunct="1"/>
              <a:t>20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35886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Le curve ad angolo retto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86250" y="2000250"/>
            <a:ext cx="4500563" cy="2643188"/>
          </a:xfrm>
        </p:spPr>
        <p:txBody>
          <a:bodyPr/>
          <a:lstStyle/>
          <a:p>
            <a:r>
              <a:rPr lang="it-IT" altLang="it-IT" smtClean="0"/>
              <a:t>La configurazione </a:t>
            </a:r>
            <a:r>
              <a:rPr lang="it-IT" altLang="it-IT" b="1" i="1" smtClean="0"/>
              <a:t>Z </a:t>
            </a:r>
            <a:r>
              <a:rPr lang="it-IT" altLang="it-IT" smtClean="0"/>
              <a:t>è considerata equivalente a </a:t>
            </a:r>
            <a:r>
              <a:rPr lang="it-IT" altLang="it-IT" b="1" i="1" smtClean="0"/>
              <a:t>T</a:t>
            </a:r>
            <a:r>
              <a:rPr lang="it-IT" altLang="it-IT" smtClean="0"/>
              <a:t>, dove </a:t>
            </a:r>
            <a:r>
              <a:rPr lang="it-IT" altLang="it-IT" b="1" i="1" smtClean="0"/>
              <a:t>B </a:t>
            </a:r>
            <a:r>
              <a:rPr lang="it-IT" altLang="it-IT" smtClean="0"/>
              <a:t>migliora ma </a:t>
            </a:r>
            <a:r>
              <a:rPr lang="it-IT" altLang="it-IT" b="1" i="1" smtClean="0"/>
              <a:t>A</a:t>
            </a:r>
            <a:r>
              <a:rPr lang="it-IT" altLang="it-IT" smtClean="0"/>
              <a:t> resta con la stessa utilità</a:t>
            </a:r>
            <a:endParaRPr lang="it-IT" altLang="it-IT" b="1" i="1" smtClean="0"/>
          </a:p>
        </p:txBody>
      </p:sp>
      <p:sp>
        <p:nvSpPr>
          <p:cNvPr id="2355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53936CE-B4D5-4EA8-B202-FB27A1E5D943}" type="slidenum">
              <a:rPr lang="it-IT" altLang="it-IT" sz="1400"/>
              <a:pPr eaLnBrk="1" hangingPunct="1"/>
              <a:t>21</a:t>
            </a:fld>
            <a:endParaRPr lang="it-IT" altLang="it-IT" sz="1400"/>
          </a:p>
        </p:txBody>
      </p:sp>
      <p:sp>
        <p:nvSpPr>
          <p:cNvPr id="2355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714375" y="1441444"/>
            <a:ext cx="4375150" cy="3240088"/>
            <a:chOff x="3685" y="2271"/>
            <a:chExt cx="6889" cy="5102"/>
          </a:xfrm>
        </p:grpSpPr>
        <p:sp>
          <p:nvSpPr>
            <p:cNvPr id="23560" name="AutoShape 20"/>
            <p:cNvSpPr>
              <a:spLocks noChangeAspect="1" noChangeArrowheads="1" noTextEdit="1"/>
            </p:cNvSpPr>
            <p:nvPr/>
          </p:nvSpPr>
          <p:spPr bwMode="auto">
            <a:xfrm>
              <a:off x="3685" y="2271"/>
              <a:ext cx="6889" cy="5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3561" name="Line 19"/>
            <p:cNvSpPr>
              <a:spLocks noChangeShapeType="1"/>
            </p:cNvSpPr>
            <p:nvPr/>
          </p:nvSpPr>
          <p:spPr bwMode="auto">
            <a:xfrm flipH="1">
              <a:off x="4785" y="4089"/>
              <a:ext cx="142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3562" name="Line 18"/>
            <p:cNvSpPr>
              <a:spLocks noChangeShapeType="1"/>
            </p:cNvSpPr>
            <p:nvPr/>
          </p:nvSpPr>
          <p:spPr bwMode="auto">
            <a:xfrm flipH="1">
              <a:off x="4785" y="5227"/>
              <a:ext cx="152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3563" name="Freeform 17"/>
            <p:cNvSpPr>
              <a:spLocks/>
            </p:cNvSpPr>
            <p:nvPr/>
          </p:nvSpPr>
          <p:spPr bwMode="auto">
            <a:xfrm>
              <a:off x="6210" y="3333"/>
              <a:ext cx="2645" cy="1895"/>
            </a:xfrm>
            <a:custGeom>
              <a:avLst/>
              <a:gdLst>
                <a:gd name="T0" fmla="*/ 0 w 2645"/>
                <a:gd name="T1" fmla="*/ 0 h 1895"/>
                <a:gd name="T2" fmla="*/ 0 w 2645"/>
                <a:gd name="T3" fmla="*/ 1895 h 1895"/>
                <a:gd name="T4" fmla="*/ 2645 w 2645"/>
                <a:gd name="T5" fmla="*/ 1895 h 1895"/>
                <a:gd name="T6" fmla="*/ 0 60000 65536"/>
                <a:gd name="T7" fmla="*/ 0 60000 65536"/>
                <a:gd name="T8" fmla="*/ 0 60000 65536"/>
                <a:gd name="T9" fmla="*/ 0 w 2645"/>
                <a:gd name="T10" fmla="*/ 0 h 1895"/>
                <a:gd name="T11" fmla="*/ 2645 w 2645"/>
                <a:gd name="T12" fmla="*/ 1895 h 18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45" h="1895">
                  <a:moveTo>
                    <a:pt x="0" y="0"/>
                  </a:moveTo>
                  <a:lnTo>
                    <a:pt x="0" y="1895"/>
                  </a:lnTo>
                  <a:lnTo>
                    <a:pt x="2645" y="1895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cxnSp>
          <p:nvCxnSpPr>
            <p:cNvPr id="23564" name="AutoShape 16"/>
            <p:cNvCxnSpPr>
              <a:cxnSpLocks noChangeShapeType="1"/>
            </p:cNvCxnSpPr>
            <p:nvPr/>
          </p:nvCxnSpPr>
          <p:spPr bwMode="auto">
            <a:xfrm>
              <a:off x="4785" y="6687"/>
              <a:ext cx="4725" cy="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5" name="AutoShape 15"/>
            <p:cNvCxnSpPr>
              <a:cxnSpLocks noChangeShapeType="1"/>
            </p:cNvCxnSpPr>
            <p:nvPr/>
          </p:nvCxnSpPr>
          <p:spPr bwMode="auto">
            <a:xfrm flipV="1">
              <a:off x="4785" y="3691"/>
              <a:ext cx="3001" cy="29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66" name="Arc 14"/>
            <p:cNvSpPr>
              <a:spLocks/>
            </p:cNvSpPr>
            <p:nvPr/>
          </p:nvSpPr>
          <p:spPr bwMode="auto">
            <a:xfrm>
              <a:off x="5135" y="6283"/>
              <a:ext cx="450" cy="404"/>
            </a:xfrm>
            <a:custGeom>
              <a:avLst/>
              <a:gdLst>
                <a:gd name="T0" fmla="*/ 0 w 21600"/>
                <a:gd name="T1" fmla="*/ 0 h 21540"/>
                <a:gd name="T2" fmla="*/ 0 w 21600"/>
                <a:gd name="T3" fmla="*/ 0 h 21540"/>
                <a:gd name="T4" fmla="*/ 0 w 21600"/>
                <a:gd name="T5" fmla="*/ 0 h 2154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40"/>
                <a:gd name="T11" fmla="*/ 21600 w 21600"/>
                <a:gd name="T12" fmla="*/ 21540 h 215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40" fill="none" extrusionOk="0">
                  <a:moveTo>
                    <a:pt x="1614" y="0"/>
                  </a:moveTo>
                  <a:cubicBezTo>
                    <a:pt x="12886" y="845"/>
                    <a:pt x="21600" y="10237"/>
                    <a:pt x="21600" y="21540"/>
                  </a:cubicBezTo>
                </a:path>
                <a:path w="21600" h="21540" stroke="0" extrusionOk="0">
                  <a:moveTo>
                    <a:pt x="1614" y="0"/>
                  </a:moveTo>
                  <a:cubicBezTo>
                    <a:pt x="12886" y="845"/>
                    <a:pt x="21600" y="10237"/>
                    <a:pt x="21600" y="21540"/>
                  </a:cubicBezTo>
                  <a:lnTo>
                    <a:pt x="0" y="2154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3567" name="Text Box 13"/>
            <p:cNvSpPr txBox="1">
              <a:spLocks noChangeArrowheads="1"/>
            </p:cNvSpPr>
            <p:nvPr/>
          </p:nvSpPr>
          <p:spPr bwMode="auto">
            <a:xfrm>
              <a:off x="5260" y="5983"/>
              <a:ext cx="1106" cy="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>
                  <a:cs typeface="Times New Roman" panose="02020603050405020304" pitchFamily="18" charset="0"/>
                </a:rPr>
                <a:t>45°</a:t>
              </a:r>
              <a:endParaRPr lang="en-US" altLang="it-IT" sz="4000"/>
            </a:p>
          </p:txBody>
        </p:sp>
        <p:cxnSp>
          <p:nvCxnSpPr>
            <p:cNvPr id="23568" name="AutoShape 12"/>
            <p:cNvCxnSpPr>
              <a:cxnSpLocks noChangeShapeType="1"/>
            </p:cNvCxnSpPr>
            <p:nvPr/>
          </p:nvCxnSpPr>
          <p:spPr bwMode="auto">
            <a:xfrm flipV="1">
              <a:off x="4785" y="2709"/>
              <a:ext cx="0" cy="398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69" name="Oval 11"/>
            <p:cNvSpPr>
              <a:spLocks noChangeArrowheads="1"/>
            </p:cNvSpPr>
            <p:nvPr/>
          </p:nvSpPr>
          <p:spPr bwMode="auto">
            <a:xfrm>
              <a:off x="6136" y="4008"/>
              <a:ext cx="143" cy="142"/>
            </a:xfrm>
            <a:prstGeom prst="ellipse">
              <a:avLst/>
            </a:prstGeom>
            <a:solidFill>
              <a:srgbClr val="1F497D"/>
            </a:solidFill>
            <a:ln w="9525">
              <a:solidFill>
                <a:srgbClr val="1F497D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3570" name="Text Box 10"/>
            <p:cNvSpPr txBox="1">
              <a:spLocks noChangeArrowheads="1"/>
            </p:cNvSpPr>
            <p:nvPr/>
          </p:nvSpPr>
          <p:spPr bwMode="auto">
            <a:xfrm>
              <a:off x="3685" y="2496"/>
              <a:ext cx="1335" cy="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U</a:t>
              </a:r>
              <a:r>
                <a:rPr lang="en-US" altLang="it-IT" sz="2000" b="1" i="1" baseline="-25000">
                  <a:cs typeface="Times New Roman" panose="02020603050405020304" pitchFamily="18" charset="0"/>
                </a:rPr>
                <a:t>B</a:t>
              </a:r>
              <a:endParaRPr lang="en-US" altLang="it-IT" sz="4000" baseline="-25000"/>
            </a:p>
          </p:txBody>
        </p:sp>
        <p:sp>
          <p:nvSpPr>
            <p:cNvPr id="23571" name="Text Box 9"/>
            <p:cNvSpPr txBox="1">
              <a:spLocks noChangeArrowheads="1"/>
            </p:cNvSpPr>
            <p:nvPr/>
          </p:nvSpPr>
          <p:spPr bwMode="auto">
            <a:xfrm>
              <a:off x="8590" y="6713"/>
              <a:ext cx="1335" cy="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U</a:t>
              </a:r>
              <a:r>
                <a:rPr lang="en-US" altLang="it-IT" sz="2000" b="1" i="1" baseline="-25000">
                  <a:cs typeface="Times New Roman" panose="02020603050405020304" pitchFamily="18" charset="0"/>
                </a:rPr>
                <a:t>A</a:t>
              </a:r>
              <a:endParaRPr lang="en-US" altLang="it-IT" sz="4000" baseline="-25000"/>
            </a:p>
          </p:txBody>
        </p:sp>
        <p:sp>
          <p:nvSpPr>
            <p:cNvPr id="23572" name="Line 8"/>
            <p:cNvSpPr>
              <a:spLocks noChangeShapeType="1"/>
            </p:cNvSpPr>
            <p:nvPr/>
          </p:nvSpPr>
          <p:spPr bwMode="auto">
            <a:xfrm>
              <a:off x="6248" y="5228"/>
              <a:ext cx="1" cy="14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3573" name="Text Box 7"/>
            <p:cNvSpPr txBox="1">
              <a:spLocks noChangeArrowheads="1"/>
            </p:cNvSpPr>
            <p:nvPr/>
          </p:nvSpPr>
          <p:spPr bwMode="auto">
            <a:xfrm>
              <a:off x="5971" y="5178"/>
              <a:ext cx="850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Z</a:t>
              </a:r>
              <a:endParaRPr lang="en-US" altLang="it-IT" sz="4000"/>
            </a:p>
          </p:txBody>
        </p:sp>
        <p:sp>
          <p:nvSpPr>
            <p:cNvPr id="23574" name="Text Box 6"/>
            <p:cNvSpPr txBox="1">
              <a:spLocks noChangeArrowheads="1"/>
            </p:cNvSpPr>
            <p:nvPr/>
          </p:nvSpPr>
          <p:spPr bwMode="auto">
            <a:xfrm>
              <a:off x="5971" y="3850"/>
              <a:ext cx="850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T</a:t>
              </a:r>
              <a:endParaRPr lang="en-US" altLang="it-IT" sz="4000"/>
            </a:p>
          </p:txBody>
        </p:sp>
        <p:sp>
          <p:nvSpPr>
            <p:cNvPr id="23575" name="Text Box 5"/>
            <p:cNvSpPr txBox="1">
              <a:spLocks noChangeArrowheads="1"/>
            </p:cNvSpPr>
            <p:nvPr/>
          </p:nvSpPr>
          <p:spPr bwMode="auto">
            <a:xfrm>
              <a:off x="5935" y="3058"/>
              <a:ext cx="1101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W</a:t>
              </a:r>
              <a:r>
                <a:rPr lang="en-US" altLang="it-IT" sz="2000" b="1" baseline="-30000">
                  <a:cs typeface="Times New Roman" panose="02020603050405020304" pitchFamily="18" charset="0"/>
                </a:rPr>
                <a:t>2</a:t>
              </a:r>
              <a:endParaRPr lang="en-US" altLang="it-IT" sz="4000"/>
            </a:p>
          </p:txBody>
        </p:sp>
        <p:sp>
          <p:nvSpPr>
            <p:cNvPr id="23576" name="Text Box 4"/>
            <p:cNvSpPr txBox="1">
              <a:spLocks noChangeArrowheads="1"/>
            </p:cNvSpPr>
            <p:nvPr/>
          </p:nvSpPr>
          <p:spPr bwMode="auto">
            <a:xfrm>
              <a:off x="4585" y="3058"/>
              <a:ext cx="1101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2000" b="1" i="1">
                  <a:cs typeface="Times New Roman" panose="02020603050405020304" pitchFamily="18" charset="0"/>
                </a:rPr>
                <a:t>W</a:t>
              </a:r>
              <a:r>
                <a:rPr lang="en-US" altLang="it-IT" sz="2000" b="1" baseline="-30000">
                  <a:cs typeface="Times New Roman" panose="02020603050405020304" pitchFamily="18" charset="0"/>
                </a:rPr>
                <a:t>1</a:t>
              </a:r>
              <a:endParaRPr lang="en-US" altLang="it-IT" sz="4000"/>
            </a:p>
          </p:txBody>
        </p:sp>
        <p:sp>
          <p:nvSpPr>
            <p:cNvPr id="23577" name="Freeform 3"/>
            <p:cNvSpPr>
              <a:spLocks/>
            </p:cNvSpPr>
            <p:nvPr/>
          </p:nvSpPr>
          <p:spPr bwMode="auto">
            <a:xfrm>
              <a:off x="5585" y="3333"/>
              <a:ext cx="3195" cy="2520"/>
            </a:xfrm>
            <a:custGeom>
              <a:avLst/>
              <a:gdLst>
                <a:gd name="T0" fmla="*/ 0 w 2645"/>
                <a:gd name="T1" fmla="*/ 0 h 1895"/>
                <a:gd name="T2" fmla="*/ 0 w 2645"/>
                <a:gd name="T3" fmla="*/ 18531 h 1895"/>
                <a:gd name="T4" fmla="*/ 11986 w 2645"/>
                <a:gd name="T5" fmla="*/ 18531 h 1895"/>
                <a:gd name="T6" fmla="*/ 0 60000 65536"/>
                <a:gd name="T7" fmla="*/ 0 60000 65536"/>
                <a:gd name="T8" fmla="*/ 0 60000 65536"/>
                <a:gd name="T9" fmla="*/ 0 w 2645"/>
                <a:gd name="T10" fmla="*/ 0 h 1895"/>
                <a:gd name="T11" fmla="*/ 2645 w 2645"/>
                <a:gd name="T12" fmla="*/ 1895 h 18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45" h="1895">
                  <a:moveTo>
                    <a:pt x="0" y="0"/>
                  </a:moveTo>
                  <a:lnTo>
                    <a:pt x="0" y="1895"/>
                  </a:lnTo>
                  <a:lnTo>
                    <a:pt x="2645" y="1895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3578" name="Oval 2"/>
            <p:cNvSpPr>
              <a:spLocks noChangeArrowheads="1"/>
            </p:cNvSpPr>
            <p:nvPr/>
          </p:nvSpPr>
          <p:spPr bwMode="auto">
            <a:xfrm>
              <a:off x="6165" y="5167"/>
              <a:ext cx="143" cy="142"/>
            </a:xfrm>
            <a:prstGeom prst="ellipse">
              <a:avLst/>
            </a:prstGeom>
            <a:solidFill>
              <a:srgbClr val="1F497D"/>
            </a:solidFill>
            <a:ln w="9525">
              <a:solidFill>
                <a:srgbClr val="1F497D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sp>
        <p:nvSpPr>
          <p:cNvPr id="26" name="CasellaDiTesto 25"/>
          <p:cNvSpPr txBox="1">
            <a:spLocks noChangeArrowheads="1"/>
          </p:cNvSpPr>
          <p:nvPr/>
        </p:nvSpPr>
        <p:spPr bwMode="auto">
          <a:xfrm>
            <a:off x="748287" y="4403457"/>
            <a:ext cx="78581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it-IT" altLang="it-IT" sz="2800" b="1" i="1" dirty="0"/>
              <a:t>W = </a:t>
            </a:r>
            <a:r>
              <a:rPr lang="it-IT" altLang="it-IT" sz="2800" b="1" dirty="0" err="1"/>
              <a:t>min</a:t>
            </a:r>
            <a:r>
              <a:rPr lang="it-IT" altLang="it-IT" sz="2800" b="1" dirty="0"/>
              <a:t> (</a:t>
            </a:r>
            <a:r>
              <a:rPr lang="it-IT" altLang="it-IT" sz="2800" b="1" i="1" dirty="0"/>
              <a:t>U</a:t>
            </a:r>
            <a:r>
              <a:rPr lang="it-IT" altLang="it-IT" sz="2800" b="1" i="1" baseline="-25000" dirty="0"/>
              <a:t>A</a:t>
            </a:r>
            <a:r>
              <a:rPr lang="it-IT" altLang="it-IT" sz="2800" dirty="0"/>
              <a:t>, </a:t>
            </a:r>
            <a:r>
              <a:rPr lang="it-IT" altLang="it-IT" sz="2800" b="1" i="1" dirty="0"/>
              <a:t>U</a:t>
            </a:r>
            <a:r>
              <a:rPr lang="it-IT" altLang="it-IT" sz="2800" b="1" i="1" baseline="-25000" dirty="0"/>
              <a:t>B</a:t>
            </a:r>
            <a:r>
              <a:rPr lang="it-IT" altLang="it-IT" sz="2800" dirty="0"/>
              <a:t>)</a:t>
            </a:r>
          </a:p>
          <a:p>
            <a:pPr algn="l" eaLnBrk="1" hangingPunct="1"/>
            <a:r>
              <a:rPr lang="it-IT" altLang="it-IT" sz="2800" dirty="0"/>
              <a:t>Il valore assunto dalla funzione è il valore minimo tra le due utilità</a:t>
            </a:r>
          </a:p>
          <a:p>
            <a:pPr algn="l" eaLnBrk="1" hangingPunct="1"/>
            <a:r>
              <a:rPr lang="it-IT" altLang="it-IT" sz="2800" dirty="0"/>
              <a:t> “solo i poveri contano”</a:t>
            </a:r>
          </a:p>
        </p:txBody>
      </p:sp>
    </p:spTree>
    <p:extLst>
      <p:ext uri="{BB962C8B-B14F-4D97-AF65-F5344CB8AC3E}">
        <p14:creationId xmlns:p14="http://schemas.microsoft.com/office/powerpoint/2010/main" val="243921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i="1" dirty="0" smtClean="0"/>
              <a:t>FBS </a:t>
            </a:r>
            <a:r>
              <a:rPr lang="it-IT" dirty="0" smtClean="0"/>
              <a:t>intermedie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altLang="it-IT" sz="2300" smtClean="0"/>
              <a:t>Più generalmente si assume con Abram Bergson e Paul Samuelson:</a:t>
            </a:r>
          </a:p>
          <a:p>
            <a:r>
              <a:rPr lang="it-IT" altLang="it-IT" sz="2300" b="1" smtClean="0"/>
              <a:t>- </a:t>
            </a:r>
            <a:r>
              <a:rPr lang="it-IT" altLang="it-IT" sz="2300" smtClean="0"/>
              <a:t>Le situazioni di più equilibrata distribuzione del benessere sono preferite a quelle di maggiore diseguaglianza</a:t>
            </a:r>
          </a:p>
          <a:p>
            <a:r>
              <a:rPr lang="it-IT" altLang="it-IT" sz="2300" smtClean="0"/>
              <a:t>“I ricchi contano, ma meno dei poveri”. </a:t>
            </a:r>
          </a:p>
          <a:p>
            <a:r>
              <a:rPr lang="it-IT" altLang="it-IT" sz="2300" smtClean="0"/>
              <a:t>Condizione di </a:t>
            </a:r>
            <a:r>
              <a:rPr lang="it-IT" altLang="it-IT" sz="2300" b="1" i="1" smtClean="0"/>
              <a:t>convessità</a:t>
            </a:r>
            <a:r>
              <a:rPr lang="it-IT" altLang="it-IT" sz="2300" i="1" smtClean="0"/>
              <a:t> </a:t>
            </a:r>
            <a:r>
              <a:rPr lang="it-IT" altLang="it-IT" sz="2300" smtClean="0"/>
              <a:t> </a:t>
            </a:r>
            <a:r>
              <a:rPr lang="it-IT" altLang="it-IT" sz="2300" smtClean="0">
                <a:sym typeface="Symbol" panose="05050102010706020507" pitchFamily="18" charset="2"/>
              </a:rPr>
              <a:t> </a:t>
            </a:r>
            <a:r>
              <a:rPr lang="it-IT" altLang="it-IT" sz="2300" smtClean="0"/>
              <a:t>le curve di indifferenza sono </a:t>
            </a:r>
            <a:r>
              <a:rPr lang="it-IT" altLang="it-IT" sz="2300" b="1" smtClean="0"/>
              <a:t>convesse verso il basso </a:t>
            </a:r>
            <a:r>
              <a:rPr lang="it-IT" altLang="it-IT" sz="2300" smtClean="0"/>
              <a:t>come le curve di indifferenza dei singoli individui. </a:t>
            </a:r>
          </a:p>
          <a:p>
            <a:r>
              <a:rPr lang="it-IT" altLang="it-IT" sz="2300" smtClean="0"/>
              <a:t>All’ aumentare del benessere di </a:t>
            </a:r>
            <a:r>
              <a:rPr lang="it-IT" altLang="it-IT" sz="2300" b="1" i="1" smtClean="0"/>
              <a:t>A</a:t>
            </a:r>
            <a:r>
              <a:rPr lang="it-IT" altLang="it-IT" sz="2300" smtClean="0"/>
              <a:t>, per restare sullo stesso livello di benessere sociale la società è disposta a  sacrificare una quantità sempre minore del benessere di </a:t>
            </a:r>
            <a:r>
              <a:rPr lang="it-IT" altLang="it-IT" sz="2300" b="1" i="1" smtClean="0"/>
              <a:t>B</a:t>
            </a:r>
            <a:r>
              <a:rPr lang="it-IT" altLang="it-IT" sz="2300" smtClean="0"/>
              <a:t>. La pendenza delle curve di indifferenza è quindi </a:t>
            </a:r>
            <a:r>
              <a:rPr lang="it-IT" altLang="it-IT" sz="2300" b="1" smtClean="0"/>
              <a:t>decrescente</a:t>
            </a:r>
          </a:p>
        </p:txBody>
      </p:sp>
      <p:sp>
        <p:nvSpPr>
          <p:cNvPr id="2458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F09D11F-D5E1-4122-A2CB-658895AF43B9}" type="slidenum">
              <a:rPr lang="it-IT" altLang="it-IT" sz="1400"/>
              <a:pPr eaLnBrk="1" hangingPunct="1"/>
              <a:t>22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67637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Le altre caratteristiche della </a:t>
            </a:r>
            <a:r>
              <a:rPr lang="it-IT" i="1" dirty="0" smtClean="0"/>
              <a:t>FBS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42938" y="1857375"/>
            <a:ext cx="7772400" cy="4114800"/>
          </a:xfrm>
        </p:spPr>
        <p:txBody>
          <a:bodyPr>
            <a:normAutofit lnSpcReduction="10000"/>
          </a:bodyPr>
          <a:lstStyle/>
          <a:p>
            <a:r>
              <a:rPr lang="it-IT" altLang="it-IT" sz="2400" smtClean="0"/>
              <a:t>Inoltre si assume che le </a:t>
            </a:r>
            <a:r>
              <a:rPr lang="it-IT" altLang="it-IT" sz="2400" b="1" i="1" smtClean="0"/>
              <a:t>FBS</a:t>
            </a:r>
            <a:r>
              <a:rPr lang="it-IT" altLang="it-IT" sz="2400" smtClean="0"/>
              <a:t> abbiano queste caratteristiche “ragionevoli”:</a:t>
            </a:r>
          </a:p>
          <a:p>
            <a:r>
              <a:rPr lang="it-IT" altLang="it-IT" sz="2400" smtClean="0"/>
              <a:t>1 - </a:t>
            </a:r>
            <a:r>
              <a:rPr lang="it-IT" altLang="it-IT" sz="2400" b="1" i="1" smtClean="0"/>
              <a:t>Welfarismo</a:t>
            </a:r>
            <a:r>
              <a:rPr lang="it-IT" altLang="it-IT" sz="2400" smtClean="0"/>
              <a:t>: Il benessere sociale dipende unicamente dai livelli di utilità raggiunti dai soggetti e da nessun altra considerazione</a:t>
            </a:r>
          </a:p>
          <a:p>
            <a:r>
              <a:rPr lang="it-IT" altLang="it-IT" sz="2400" smtClean="0"/>
              <a:t>2 - </a:t>
            </a:r>
            <a:r>
              <a:rPr lang="it-IT" altLang="it-IT" sz="2400" b="1" i="1" smtClean="0"/>
              <a:t>Criterio </a:t>
            </a:r>
            <a:r>
              <a:rPr lang="it-IT" altLang="it-IT" sz="2400" b="1" smtClean="0"/>
              <a:t>(</a:t>
            </a:r>
            <a:r>
              <a:rPr lang="it-IT" altLang="it-IT" sz="2400" b="1" i="1" smtClean="0"/>
              <a:t>forte</a:t>
            </a:r>
            <a:r>
              <a:rPr lang="it-IT" altLang="it-IT" sz="2400" b="1" smtClean="0"/>
              <a:t>) </a:t>
            </a:r>
            <a:r>
              <a:rPr lang="it-IT" altLang="it-IT" sz="2400" b="1" i="1" smtClean="0"/>
              <a:t>di Pareto: </a:t>
            </a:r>
            <a:r>
              <a:rPr lang="it-IT" altLang="it-IT" sz="2400" smtClean="0"/>
              <a:t>Un aumento di benessere di </a:t>
            </a:r>
            <a:r>
              <a:rPr lang="it-IT" altLang="it-IT" sz="2400" b="1" i="1" smtClean="0"/>
              <a:t>A</a:t>
            </a:r>
            <a:r>
              <a:rPr lang="it-IT" altLang="it-IT" sz="2400" smtClean="0"/>
              <a:t>, fermo restando il benessere di </a:t>
            </a:r>
            <a:r>
              <a:rPr lang="it-IT" altLang="it-IT" sz="2400" b="1" i="1" smtClean="0"/>
              <a:t>B</a:t>
            </a:r>
            <a:r>
              <a:rPr lang="it-IT" altLang="it-IT" sz="2400" smtClean="0"/>
              <a:t>, accresce il benessere sociale</a:t>
            </a:r>
          </a:p>
          <a:p>
            <a:r>
              <a:rPr lang="it-IT" altLang="it-IT" sz="2400" smtClean="0"/>
              <a:t>3- La pendenza è ovviamente </a:t>
            </a:r>
            <a:r>
              <a:rPr lang="it-IT" altLang="it-IT" sz="2400" b="1" smtClean="0"/>
              <a:t>negativa</a:t>
            </a:r>
          </a:p>
          <a:p>
            <a:r>
              <a:rPr lang="it-IT" altLang="it-IT" sz="2400" smtClean="0"/>
              <a:t>4- </a:t>
            </a:r>
            <a:r>
              <a:rPr lang="it-IT" altLang="it-IT" sz="2400" b="1" i="1" smtClean="0"/>
              <a:t>anonimità</a:t>
            </a:r>
            <a:r>
              <a:rPr lang="it-IT" altLang="it-IT" sz="2400" smtClean="0"/>
              <a:t>: non importa conoscere chi consegue un livello più alto di benessere</a:t>
            </a:r>
            <a:endParaRPr lang="it-IT" altLang="it-IT" sz="2400" b="1" smtClean="0"/>
          </a:p>
          <a:p>
            <a:endParaRPr lang="it-IT" altLang="it-IT" sz="2400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88EA143-AF87-4195-B175-5BA4C98A4763}" type="slidenum">
              <a:rPr lang="it-IT" altLang="it-IT" sz="1400"/>
              <a:pPr eaLnBrk="1" hangingPunct="1"/>
              <a:t>23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17836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76680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Mappa delle curve “</a:t>
            </a:r>
            <a:r>
              <a:rPr lang="it-IT" dirty="0" err="1" smtClean="0"/>
              <a:t>samuesoniane</a:t>
            </a:r>
            <a:r>
              <a:rPr lang="it-IT" dirty="0" smtClean="0"/>
              <a:t>”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82378" y="5333197"/>
            <a:ext cx="7772400" cy="1000125"/>
          </a:xfrm>
        </p:spPr>
        <p:txBody>
          <a:bodyPr>
            <a:normAutofit lnSpcReduction="10000"/>
          </a:bodyPr>
          <a:lstStyle/>
          <a:p>
            <a:r>
              <a:rPr lang="it-IT" altLang="it-IT" sz="2800" dirty="0" smtClean="0"/>
              <a:t>Mappa delle curve di indifferenza</a:t>
            </a:r>
          </a:p>
          <a:p>
            <a:r>
              <a:rPr lang="it-IT" altLang="it-IT" sz="2800" dirty="0" smtClean="0"/>
              <a:t>Spiegazione della convessità</a:t>
            </a:r>
          </a:p>
        </p:txBody>
      </p:sp>
      <p:sp>
        <p:nvSpPr>
          <p:cNvPr id="2662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7238458-FD2C-4457-AA3D-66B9B50DBE28}" type="slidenum">
              <a:rPr lang="it-IT" altLang="it-IT" sz="1400"/>
              <a:pPr eaLnBrk="1" hangingPunct="1"/>
              <a:t>24</a:t>
            </a:fld>
            <a:endParaRPr lang="it-IT" altLang="it-IT" sz="1400"/>
          </a:p>
        </p:txBody>
      </p:sp>
      <p:sp>
        <p:nvSpPr>
          <p:cNvPr id="26629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1500380" y="1717365"/>
            <a:ext cx="5429250" cy="3767137"/>
            <a:chOff x="4568" y="7240"/>
            <a:chExt cx="5960" cy="4137"/>
          </a:xfrm>
        </p:grpSpPr>
        <p:sp>
          <p:nvSpPr>
            <p:cNvPr id="26631" name="AutoShape 23"/>
            <p:cNvSpPr>
              <a:spLocks noChangeAspect="1" noChangeArrowheads="1" noTextEdit="1"/>
            </p:cNvSpPr>
            <p:nvPr/>
          </p:nvSpPr>
          <p:spPr bwMode="auto">
            <a:xfrm>
              <a:off x="4568" y="7240"/>
              <a:ext cx="5960" cy="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cxnSp>
          <p:nvCxnSpPr>
            <p:cNvPr id="26632" name="AutoShape 22"/>
            <p:cNvCxnSpPr>
              <a:cxnSpLocks noChangeShapeType="1"/>
            </p:cNvCxnSpPr>
            <p:nvPr/>
          </p:nvCxnSpPr>
          <p:spPr bwMode="auto">
            <a:xfrm flipV="1">
              <a:off x="5643" y="7672"/>
              <a:ext cx="0" cy="3086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33" name="AutoShape 21"/>
            <p:cNvCxnSpPr>
              <a:cxnSpLocks noChangeShapeType="1"/>
            </p:cNvCxnSpPr>
            <p:nvPr/>
          </p:nvCxnSpPr>
          <p:spPr bwMode="auto">
            <a:xfrm>
              <a:off x="5643" y="10758"/>
              <a:ext cx="4064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634" name="Arc 20"/>
            <p:cNvSpPr>
              <a:spLocks/>
            </p:cNvSpPr>
            <p:nvPr/>
          </p:nvSpPr>
          <p:spPr bwMode="auto">
            <a:xfrm flipH="1" flipV="1">
              <a:off x="5935" y="7926"/>
              <a:ext cx="3632" cy="26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6635" name="Arc 19"/>
            <p:cNvSpPr>
              <a:spLocks/>
            </p:cNvSpPr>
            <p:nvPr/>
          </p:nvSpPr>
          <p:spPr bwMode="auto">
            <a:xfrm flipH="1" flipV="1">
              <a:off x="6515" y="7673"/>
              <a:ext cx="3611" cy="2610"/>
            </a:xfrm>
            <a:custGeom>
              <a:avLst/>
              <a:gdLst>
                <a:gd name="T0" fmla="*/ 0 w 21467"/>
                <a:gd name="T1" fmla="*/ 0 h 21327"/>
                <a:gd name="T2" fmla="*/ 0 w 21467"/>
                <a:gd name="T3" fmla="*/ 0 h 21327"/>
                <a:gd name="T4" fmla="*/ 0 w 21467"/>
                <a:gd name="T5" fmla="*/ 0 h 21327"/>
                <a:gd name="T6" fmla="*/ 0 60000 65536"/>
                <a:gd name="T7" fmla="*/ 0 60000 65536"/>
                <a:gd name="T8" fmla="*/ 0 60000 65536"/>
                <a:gd name="T9" fmla="*/ 0 w 21467"/>
                <a:gd name="T10" fmla="*/ 0 h 21327"/>
                <a:gd name="T11" fmla="*/ 21467 w 21467"/>
                <a:gd name="T12" fmla="*/ 21327 h 213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67" h="21327" fill="none" extrusionOk="0">
                  <a:moveTo>
                    <a:pt x="3423" y="-1"/>
                  </a:moveTo>
                  <a:cubicBezTo>
                    <a:pt x="13007" y="1538"/>
                    <a:pt x="20388" y="9281"/>
                    <a:pt x="21466" y="18929"/>
                  </a:cubicBezTo>
                </a:path>
                <a:path w="21467" h="21327" stroke="0" extrusionOk="0">
                  <a:moveTo>
                    <a:pt x="3423" y="-1"/>
                  </a:moveTo>
                  <a:cubicBezTo>
                    <a:pt x="13007" y="1538"/>
                    <a:pt x="20388" y="9281"/>
                    <a:pt x="21466" y="18929"/>
                  </a:cubicBezTo>
                  <a:lnTo>
                    <a:pt x="0" y="21327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6636" name="Arc 18"/>
            <p:cNvSpPr>
              <a:spLocks/>
            </p:cNvSpPr>
            <p:nvPr/>
          </p:nvSpPr>
          <p:spPr bwMode="auto">
            <a:xfrm flipH="1" flipV="1">
              <a:off x="6996" y="7240"/>
              <a:ext cx="3435" cy="2530"/>
            </a:xfrm>
            <a:custGeom>
              <a:avLst/>
              <a:gdLst>
                <a:gd name="T0" fmla="*/ 0 w 20432"/>
                <a:gd name="T1" fmla="*/ 0 h 20668"/>
                <a:gd name="T2" fmla="*/ 0 w 20432"/>
                <a:gd name="T3" fmla="*/ 0 h 20668"/>
                <a:gd name="T4" fmla="*/ 0 w 20432"/>
                <a:gd name="T5" fmla="*/ 0 h 20668"/>
                <a:gd name="T6" fmla="*/ 0 60000 65536"/>
                <a:gd name="T7" fmla="*/ 0 60000 65536"/>
                <a:gd name="T8" fmla="*/ 0 60000 65536"/>
                <a:gd name="T9" fmla="*/ 0 w 20432"/>
                <a:gd name="T10" fmla="*/ 0 h 20668"/>
                <a:gd name="T11" fmla="*/ 20432 w 20432"/>
                <a:gd name="T12" fmla="*/ 20668 h 206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432" h="20668" fill="none" extrusionOk="0">
                  <a:moveTo>
                    <a:pt x="6276" y="-1"/>
                  </a:moveTo>
                  <a:cubicBezTo>
                    <a:pt x="12914" y="2015"/>
                    <a:pt x="18181" y="7098"/>
                    <a:pt x="20431" y="13661"/>
                  </a:cubicBezTo>
                </a:path>
                <a:path w="20432" h="20668" stroke="0" extrusionOk="0">
                  <a:moveTo>
                    <a:pt x="6276" y="-1"/>
                  </a:moveTo>
                  <a:cubicBezTo>
                    <a:pt x="12914" y="2015"/>
                    <a:pt x="18181" y="7098"/>
                    <a:pt x="20431" y="13661"/>
                  </a:cubicBezTo>
                  <a:lnTo>
                    <a:pt x="0" y="20668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6637" name="Line 17"/>
            <p:cNvSpPr>
              <a:spLocks noChangeShapeType="1"/>
            </p:cNvSpPr>
            <p:nvPr/>
          </p:nvSpPr>
          <p:spPr bwMode="auto">
            <a:xfrm>
              <a:off x="5643" y="8629"/>
              <a:ext cx="41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6638" name="Freeform 16"/>
            <p:cNvSpPr>
              <a:spLocks/>
            </p:cNvSpPr>
            <p:nvPr/>
          </p:nvSpPr>
          <p:spPr bwMode="auto">
            <a:xfrm>
              <a:off x="6062" y="8629"/>
              <a:ext cx="148" cy="2129"/>
            </a:xfrm>
            <a:custGeom>
              <a:avLst/>
              <a:gdLst>
                <a:gd name="T0" fmla="*/ 0 w 175"/>
                <a:gd name="T1" fmla="*/ 0 h 2514"/>
                <a:gd name="T2" fmla="*/ 0 w 175"/>
                <a:gd name="T3" fmla="*/ 563 h 2514"/>
                <a:gd name="T4" fmla="*/ 39 w 175"/>
                <a:gd name="T5" fmla="*/ 563 h 2514"/>
                <a:gd name="T6" fmla="*/ 0 60000 65536"/>
                <a:gd name="T7" fmla="*/ 0 60000 65536"/>
                <a:gd name="T8" fmla="*/ 0 60000 65536"/>
                <a:gd name="T9" fmla="*/ 0 w 175"/>
                <a:gd name="T10" fmla="*/ 0 h 2514"/>
                <a:gd name="T11" fmla="*/ 175 w 175"/>
                <a:gd name="T12" fmla="*/ 2514 h 25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5" h="2514">
                  <a:moveTo>
                    <a:pt x="0" y="0"/>
                  </a:moveTo>
                  <a:lnTo>
                    <a:pt x="0" y="2514"/>
                  </a:lnTo>
                  <a:lnTo>
                    <a:pt x="175" y="251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auto">
            <a:xfrm>
              <a:off x="5643" y="9363"/>
              <a:ext cx="872" cy="1395"/>
            </a:xfrm>
            <a:custGeom>
              <a:avLst/>
              <a:gdLst>
                <a:gd name="T0" fmla="*/ 230 w 1030"/>
                <a:gd name="T1" fmla="*/ 369 h 1647"/>
                <a:gd name="T2" fmla="*/ 230 w 1030"/>
                <a:gd name="T3" fmla="*/ 0 h 1647"/>
                <a:gd name="T4" fmla="*/ 0 w 1030"/>
                <a:gd name="T5" fmla="*/ 0 h 1647"/>
                <a:gd name="T6" fmla="*/ 0 60000 65536"/>
                <a:gd name="T7" fmla="*/ 0 60000 65536"/>
                <a:gd name="T8" fmla="*/ 0 60000 65536"/>
                <a:gd name="T9" fmla="*/ 0 w 1030"/>
                <a:gd name="T10" fmla="*/ 0 h 1647"/>
                <a:gd name="T11" fmla="*/ 1030 w 1030"/>
                <a:gd name="T12" fmla="*/ 1647 h 16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0" h="1647">
                  <a:moveTo>
                    <a:pt x="1030" y="1647"/>
                  </a:moveTo>
                  <a:lnTo>
                    <a:pt x="1030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6640" name="Freeform 14"/>
            <p:cNvSpPr>
              <a:spLocks/>
            </p:cNvSpPr>
            <p:nvPr/>
          </p:nvSpPr>
          <p:spPr bwMode="auto">
            <a:xfrm>
              <a:off x="5643" y="9899"/>
              <a:ext cx="1520" cy="859"/>
            </a:xfrm>
            <a:custGeom>
              <a:avLst/>
              <a:gdLst>
                <a:gd name="T0" fmla="*/ 0 w 1795"/>
                <a:gd name="T1" fmla="*/ 0 h 1014"/>
                <a:gd name="T2" fmla="*/ 402 w 1795"/>
                <a:gd name="T3" fmla="*/ 0 h 1014"/>
                <a:gd name="T4" fmla="*/ 402 w 1795"/>
                <a:gd name="T5" fmla="*/ 228 h 1014"/>
                <a:gd name="T6" fmla="*/ 0 60000 65536"/>
                <a:gd name="T7" fmla="*/ 0 60000 65536"/>
                <a:gd name="T8" fmla="*/ 0 60000 65536"/>
                <a:gd name="T9" fmla="*/ 0 w 1795"/>
                <a:gd name="T10" fmla="*/ 0 h 1014"/>
                <a:gd name="T11" fmla="*/ 1795 w 1795"/>
                <a:gd name="T12" fmla="*/ 1014 h 10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95" h="1014">
                  <a:moveTo>
                    <a:pt x="0" y="0"/>
                  </a:moveTo>
                  <a:lnTo>
                    <a:pt x="1795" y="0"/>
                  </a:lnTo>
                  <a:lnTo>
                    <a:pt x="1795" y="101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6641" name="Freeform 13"/>
            <p:cNvSpPr>
              <a:spLocks/>
            </p:cNvSpPr>
            <p:nvPr/>
          </p:nvSpPr>
          <p:spPr bwMode="auto">
            <a:xfrm>
              <a:off x="5643" y="10153"/>
              <a:ext cx="1971" cy="605"/>
            </a:xfrm>
            <a:custGeom>
              <a:avLst/>
              <a:gdLst>
                <a:gd name="T0" fmla="*/ 521 w 2328"/>
                <a:gd name="T1" fmla="*/ 162 h 714"/>
                <a:gd name="T2" fmla="*/ 521 w 2328"/>
                <a:gd name="T3" fmla="*/ 0 h 714"/>
                <a:gd name="T4" fmla="*/ 0 w 2328"/>
                <a:gd name="T5" fmla="*/ 0 h 714"/>
                <a:gd name="T6" fmla="*/ 0 60000 65536"/>
                <a:gd name="T7" fmla="*/ 0 60000 65536"/>
                <a:gd name="T8" fmla="*/ 0 60000 65536"/>
                <a:gd name="T9" fmla="*/ 0 w 2328"/>
                <a:gd name="T10" fmla="*/ 0 h 714"/>
                <a:gd name="T11" fmla="*/ 2328 w 2328"/>
                <a:gd name="T12" fmla="*/ 714 h 7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28" h="714">
                  <a:moveTo>
                    <a:pt x="2328" y="714"/>
                  </a:moveTo>
                  <a:lnTo>
                    <a:pt x="2328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6642" name="AutoShape 12"/>
            <p:cNvSpPr>
              <a:spLocks/>
            </p:cNvSpPr>
            <p:nvPr/>
          </p:nvSpPr>
          <p:spPr bwMode="auto">
            <a:xfrm>
              <a:off x="5416" y="8629"/>
              <a:ext cx="121" cy="734"/>
            </a:xfrm>
            <a:prstGeom prst="leftBrace">
              <a:avLst>
                <a:gd name="adj1" fmla="val 50551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6643" name="Text Box 11"/>
            <p:cNvSpPr txBox="1">
              <a:spLocks noChangeArrowheads="1"/>
            </p:cNvSpPr>
            <p:nvPr/>
          </p:nvSpPr>
          <p:spPr bwMode="auto">
            <a:xfrm>
              <a:off x="4568" y="8652"/>
              <a:ext cx="913" cy="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>
                  <a:cs typeface="Times New Roman" panose="02020603050405020304" pitchFamily="18" charset="0"/>
                  <a:sym typeface="Symbol" panose="05050102010706020507" pitchFamily="18" charset="2"/>
                </a:rPr>
                <a:t></a:t>
              </a:r>
              <a:r>
                <a:rPr lang="en-US" altLang="it-IT" sz="1800" b="1" i="1">
                  <a:cs typeface="Times New Roman" panose="02020603050405020304" pitchFamily="18" charset="0"/>
                </a:rPr>
                <a:t>B</a:t>
              </a:r>
              <a:r>
                <a:rPr lang="en-US" altLang="it-IT" sz="1800" b="1" baseline="-30000">
                  <a:cs typeface="Times New Roman" panose="02020603050405020304" pitchFamily="18" charset="0"/>
                  <a:sym typeface="Symbol" panose="05050102010706020507" pitchFamily="18" charset="2"/>
                </a:rPr>
                <a:t>1</a:t>
              </a:r>
              <a:endParaRPr lang="en-US" altLang="it-IT" sz="1800" b="1">
                <a:cs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26644" name="Text Box 10"/>
            <p:cNvSpPr txBox="1">
              <a:spLocks noChangeArrowheads="1"/>
            </p:cNvSpPr>
            <p:nvPr/>
          </p:nvSpPr>
          <p:spPr bwMode="auto">
            <a:xfrm>
              <a:off x="4646" y="9750"/>
              <a:ext cx="831" cy="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>
                  <a:cs typeface="Times New Roman" panose="02020603050405020304" pitchFamily="18" charset="0"/>
                  <a:sym typeface="Symbol" panose="05050102010706020507" pitchFamily="18" charset="2"/>
                </a:rPr>
                <a:t></a:t>
              </a:r>
              <a:r>
                <a:rPr lang="en-US" altLang="it-IT" sz="1800" b="1" i="1">
                  <a:cs typeface="Times New Roman" panose="02020603050405020304" pitchFamily="18" charset="0"/>
                </a:rPr>
                <a:t>B</a:t>
              </a:r>
              <a:r>
                <a:rPr lang="en-US" altLang="it-IT" sz="1800" b="1" baseline="-30000">
                  <a:cs typeface="Times New Roman" panose="02020603050405020304" pitchFamily="18" charset="0"/>
                  <a:sym typeface="Symbol" panose="05050102010706020507" pitchFamily="18" charset="2"/>
                </a:rPr>
                <a:t>2</a:t>
              </a:r>
              <a:endParaRPr lang="en-US" altLang="it-IT" sz="1800" b="1">
                <a:cs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26645" name="AutoShape 9"/>
            <p:cNvSpPr>
              <a:spLocks/>
            </p:cNvSpPr>
            <p:nvPr/>
          </p:nvSpPr>
          <p:spPr bwMode="auto">
            <a:xfrm>
              <a:off x="5416" y="9899"/>
              <a:ext cx="121" cy="254"/>
            </a:xfrm>
            <a:prstGeom prst="leftBrace">
              <a:avLst>
                <a:gd name="adj1" fmla="val 1749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6646" name="Text Box 8"/>
            <p:cNvSpPr txBox="1">
              <a:spLocks noChangeArrowheads="1"/>
            </p:cNvSpPr>
            <p:nvPr/>
          </p:nvSpPr>
          <p:spPr bwMode="auto">
            <a:xfrm>
              <a:off x="5935" y="10734"/>
              <a:ext cx="829" cy="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>
                  <a:cs typeface="Times New Roman" panose="02020603050405020304" pitchFamily="18" charset="0"/>
                  <a:sym typeface="Symbol" panose="05050102010706020507" pitchFamily="18" charset="2"/>
                </a:rPr>
                <a:t></a:t>
              </a:r>
              <a:r>
                <a:rPr lang="en-US" altLang="it-IT" sz="1800" b="1" i="1">
                  <a:cs typeface="Times New Roman" panose="02020603050405020304" pitchFamily="18" charset="0"/>
                </a:rPr>
                <a:t>A</a:t>
              </a:r>
              <a:endParaRPr lang="en-US" altLang="it-IT" sz="1800" b="1">
                <a:cs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26647" name="Text Box 7"/>
            <p:cNvSpPr txBox="1">
              <a:spLocks noChangeArrowheads="1"/>
            </p:cNvSpPr>
            <p:nvPr/>
          </p:nvSpPr>
          <p:spPr bwMode="auto">
            <a:xfrm>
              <a:off x="7049" y="10734"/>
              <a:ext cx="1048" cy="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>
                  <a:cs typeface="Times New Roman" panose="02020603050405020304" pitchFamily="18" charset="0"/>
                  <a:sym typeface="Symbol" panose="05050102010706020507" pitchFamily="18" charset="2"/>
                </a:rPr>
                <a:t></a:t>
              </a:r>
              <a:r>
                <a:rPr lang="en-US" altLang="it-IT" sz="1800" b="1" i="1">
                  <a:cs typeface="Times New Roman" panose="02020603050405020304" pitchFamily="18" charset="0"/>
                </a:rPr>
                <a:t>A</a:t>
              </a:r>
              <a:endParaRPr lang="en-US" altLang="it-IT" sz="1800" b="1">
                <a:cs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26648" name="Text Box 6"/>
            <p:cNvSpPr txBox="1">
              <a:spLocks noChangeArrowheads="1"/>
            </p:cNvSpPr>
            <p:nvPr/>
          </p:nvSpPr>
          <p:spPr bwMode="auto">
            <a:xfrm>
              <a:off x="9567" y="10387"/>
              <a:ext cx="724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W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1</a:t>
              </a:r>
              <a:endParaRPr lang="en-US" altLang="it-IT" sz="3600"/>
            </a:p>
          </p:txBody>
        </p:sp>
        <p:sp>
          <p:nvSpPr>
            <p:cNvPr id="26649" name="Text Box 5"/>
            <p:cNvSpPr txBox="1">
              <a:spLocks noChangeArrowheads="1"/>
            </p:cNvSpPr>
            <p:nvPr/>
          </p:nvSpPr>
          <p:spPr bwMode="auto">
            <a:xfrm>
              <a:off x="9567" y="10022"/>
              <a:ext cx="724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W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2</a:t>
              </a:r>
              <a:endParaRPr lang="en-US" altLang="it-IT" sz="3600"/>
            </a:p>
          </p:txBody>
        </p:sp>
        <p:sp>
          <p:nvSpPr>
            <p:cNvPr id="26650" name="Text Box 4"/>
            <p:cNvSpPr txBox="1">
              <a:spLocks noChangeArrowheads="1"/>
            </p:cNvSpPr>
            <p:nvPr/>
          </p:nvSpPr>
          <p:spPr bwMode="auto">
            <a:xfrm>
              <a:off x="9504" y="9547"/>
              <a:ext cx="723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W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3</a:t>
              </a:r>
              <a:endParaRPr lang="en-US" altLang="it-IT" sz="3600"/>
            </a:p>
          </p:txBody>
        </p:sp>
        <p:sp>
          <p:nvSpPr>
            <p:cNvPr id="26651" name="Text Box 3"/>
            <p:cNvSpPr txBox="1">
              <a:spLocks noChangeArrowheads="1"/>
            </p:cNvSpPr>
            <p:nvPr/>
          </p:nvSpPr>
          <p:spPr bwMode="auto">
            <a:xfrm>
              <a:off x="4756" y="7740"/>
              <a:ext cx="831" cy="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U</a:t>
              </a:r>
              <a:r>
                <a:rPr lang="en-US" altLang="it-IT" sz="1800" b="1" i="1" baseline="-30000">
                  <a:cs typeface="Times New Roman" panose="02020603050405020304" pitchFamily="18" charset="0"/>
                </a:rPr>
                <a:t>B</a:t>
              </a:r>
              <a:endParaRPr lang="en-US" altLang="it-IT" sz="3600"/>
            </a:p>
          </p:txBody>
        </p:sp>
        <p:sp>
          <p:nvSpPr>
            <p:cNvPr id="26652" name="Text Box 2"/>
            <p:cNvSpPr txBox="1">
              <a:spLocks noChangeArrowheads="1"/>
            </p:cNvSpPr>
            <p:nvPr/>
          </p:nvSpPr>
          <p:spPr bwMode="auto">
            <a:xfrm>
              <a:off x="9173" y="10734"/>
              <a:ext cx="884" cy="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U</a:t>
              </a:r>
              <a:r>
                <a:rPr lang="en-US" altLang="it-IT" sz="1800" b="1" i="1" baseline="-30000">
                  <a:cs typeface="Times New Roman" panose="02020603050405020304" pitchFamily="18" charset="0"/>
                </a:rPr>
                <a:t>A</a:t>
              </a:r>
              <a:endParaRPr lang="en-US" altLang="it-IT" sz="3600"/>
            </a:p>
          </p:txBody>
        </p:sp>
      </p:grpSp>
    </p:spTree>
    <p:extLst>
      <p:ext uri="{BB962C8B-B14F-4D97-AF65-F5344CB8AC3E}">
        <p14:creationId xmlns:p14="http://schemas.microsoft.com/office/powerpoint/2010/main" val="242309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6479" y="1035054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superamento del concetto di ottimo </a:t>
            </a:r>
            <a:r>
              <a:rPr lang="it-IT" dirty="0" err="1" smtClean="0"/>
              <a:t>paretiano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0" y="4910598"/>
            <a:ext cx="7772400" cy="1238250"/>
          </a:xfrm>
        </p:spPr>
        <p:txBody>
          <a:bodyPr>
            <a:normAutofit fontScale="92500"/>
          </a:bodyPr>
          <a:lstStyle/>
          <a:p>
            <a:r>
              <a:rPr lang="it-IT" altLang="it-IT" dirty="0" smtClean="0"/>
              <a:t>La società preferisce </a:t>
            </a:r>
            <a:r>
              <a:rPr lang="it-IT" altLang="it-IT" b="1" i="1" dirty="0" smtClean="0"/>
              <a:t>N </a:t>
            </a:r>
            <a:r>
              <a:rPr lang="it-IT" altLang="it-IT" dirty="0" smtClean="0"/>
              <a:t>a </a:t>
            </a:r>
            <a:r>
              <a:rPr lang="it-IT" altLang="it-IT" b="1" i="1" dirty="0" smtClean="0"/>
              <a:t>M </a:t>
            </a:r>
            <a:r>
              <a:rPr lang="it-IT" altLang="it-IT" dirty="0" smtClean="0"/>
              <a:t>(da </a:t>
            </a:r>
            <a:r>
              <a:rPr lang="it-IT" altLang="it-IT" b="1" i="1" dirty="0" smtClean="0"/>
              <a:t>W</a:t>
            </a:r>
            <a:r>
              <a:rPr lang="it-IT" altLang="it-IT" b="1" baseline="-25000" dirty="0" smtClean="0"/>
              <a:t>1 </a:t>
            </a:r>
            <a:r>
              <a:rPr lang="it-IT" altLang="it-IT" dirty="0" smtClean="0"/>
              <a:t>a </a:t>
            </a:r>
            <a:r>
              <a:rPr lang="it-IT" altLang="it-IT" b="1" i="1" dirty="0" smtClean="0"/>
              <a:t>W</a:t>
            </a:r>
            <a:r>
              <a:rPr lang="it-IT" altLang="it-IT" b="1" baseline="-25000" dirty="0" smtClean="0"/>
              <a:t>2</a:t>
            </a:r>
            <a:r>
              <a:rPr lang="it-IT" altLang="it-IT" dirty="0" smtClean="0"/>
              <a:t>)</a:t>
            </a:r>
          </a:p>
          <a:p>
            <a:r>
              <a:rPr lang="it-IT" altLang="it-IT" dirty="0" smtClean="0"/>
              <a:t>Per Pareto </a:t>
            </a:r>
            <a:r>
              <a:rPr lang="it-IT" altLang="it-IT" b="1" i="1" dirty="0" smtClean="0"/>
              <a:t>M</a:t>
            </a:r>
            <a:r>
              <a:rPr lang="it-IT" altLang="it-IT" dirty="0" smtClean="0"/>
              <a:t> e </a:t>
            </a:r>
            <a:r>
              <a:rPr lang="it-IT" altLang="it-IT" b="1" i="1" dirty="0" smtClean="0"/>
              <a:t>N</a:t>
            </a:r>
            <a:r>
              <a:rPr lang="it-IT" altLang="it-IT" b="1" dirty="0" smtClean="0"/>
              <a:t> </a:t>
            </a:r>
            <a:r>
              <a:rPr lang="it-IT" altLang="it-IT" dirty="0" smtClean="0"/>
              <a:t>non sono confrontabili</a:t>
            </a:r>
          </a:p>
        </p:txBody>
      </p:sp>
      <p:sp>
        <p:nvSpPr>
          <p:cNvPr id="2765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1E41968-810C-430B-8B10-AEB8B17558D6}" type="slidenum">
              <a:rPr lang="it-IT" altLang="it-IT" sz="1400"/>
              <a:pPr eaLnBrk="1" hangingPunct="1"/>
              <a:t>25</a:t>
            </a:fld>
            <a:endParaRPr lang="it-IT" altLang="it-IT" sz="1400"/>
          </a:p>
        </p:txBody>
      </p:sp>
      <p:sp>
        <p:nvSpPr>
          <p:cNvPr id="276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2320504" y="1703248"/>
            <a:ext cx="4500563" cy="3197225"/>
            <a:chOff x="4568" y="7240"/>
            <a:chExt cx="6000" cy="4263"/>
          </a:xfrm>
        </p:grpSpPr>
        <p:sp>
          <p:nvSpPr>
            <p:cNvPr id="27655" name="AutoShape 16"/>
            <p:cNvSpPr>
              <a:spLocks noChangeAspect="1" noChangeArrowheads="1" noTextEdit="1"/>
            </p:cNvSpPr>
            <p:nvPr/>
          </p:nvSpPr>
          <p:spPr bwMode="auto">
            <a:xfrm>
              <a:off x="4568" y="7240"/>
              <a:ext cx="5960" cy="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cxnSp>
          <p:nvCxnSpPr>
            <p:cNvPr id="27656" name="AutoShape 15"/>
            <p:cNvCxnSpPr>
              <a:cxnSpLocks noChangeShapeType="1"/>
            </p:cNvCxnSpPr>
            <p:nvPr/>
          </p:nvCxnSpPr>
          <p:spPr bwMode="auto">
            <a:xfrm flipV="1">
              <a:off x="5643" y="7672"/>
              <a:ext cx="0" cy="3086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57" name="AutoShape 14"/>
            <p:cNvCxnSpPr>
              <a:cxnSpLocks noChangeShapeType="1"/>
            </p:cNvCxnSpPr>
            <p:nvPr/>
          </p:nvCxnSpPr>
          <p:spPr bwMode="auto">
            <a:xfrm>
              <a:off x="5643" y="10758"/>
              <a:ext cx="4064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58" name="Arc 13"/>
            <p:cNvSpPr>
              <a:spLocks/>
            </p:cNvSpPr>
            <p:nvPr/>
          </p:nvSpPr>
          <p:spPr bwMode="auto">
            <a:xfrm flipH="1" flipV="1">
              <a:off x="5935" y="7926"/>
              <a:ext cx="3632" cy="26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7659" name="Arc 12"/>
            <p:cNvSpPr>
              <a:spLocks/>
            </p:cNvSpPr>
            <p:nvPr/>
          </p:nvSpPr>
          <p:spPr bwMode="auto">
            <a:xfrm flipH="1" flipV="1">
              <a:off x="6515" y="7673"/>
              <a:ext cx="3611" cy="2610"/>
            </a:xfrm>
            <a:custGeom>
              <a:avLst/>
              <a:gdLst>
                <a:gd name="T0" fmla="*/ 0 w 21467"/>
                <a:gd name="T1" fmla="*/ 0 h 21327"/>
                <a:gd name="T2" fmla="*/ 0 w 21467"/>
                <a:gd name="T3" fmla="*/ 0 h 21327"/>
                <a:gd name="T4" fmla="*/ 0 w 21467"/>
                <a:gd name="T5" fmla="*/ 0 h 21327"/>
                <a:gd name="T6" fmla="*/ 0 60000 65536"/>
                <a:gd name="T7" fmla="*/ 0 60000 65536"/>
                <a:gd name="T8" fmla="*/ 0 60000 65536"/>
                <a:gd name="T9" fmla="*/ 0 w 21467"/>
                <a:gd name="T10" fmla="*/ 0 h 21327"/>
                <a:gd name="T11" fmla="*/ 21467 w 21467"/>
                <a:gd name="T12" fmla="*/ 21327 h 213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67" h="21327" fill="none" extrusionOk="0">
                  <a:moveTo>
                    <a:pt x="3423" y="-1"/>
                  </a:moveTo>
                  <a:cubicBezTo>
                    <a:pt x="13007" y="1538"/>
                    <a:pt x="20388" y="9281"/>
                    <a:pt x="21466" y="18929"/>
                  </a:cubicBezTo>
                </a:path>
                <a:path w="21467" h="21327" stroke="0" extrusionOk="0">
                  <a:moveTo>
                    <a:pt x="3423" y="-1"/>
                  </a:moveTo>
                  <a:cubicBezTo>
                    <a:pt x="13007" y="1538"/>
                    <a:pt x="20388" y="9281"/>
                    <a:pt x="21466" y="18929"/>
                  </a:cubicBezTo>
                  <a:lnTo>
                    <a:pt x="0" y="21327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7660" name="Arc 11"/>
            <p:cNvSpPr>
              <a:spLocks/>
            </p:cNvSpPr>
            <p:nvPr/>
          </p:nvSpPr>
          <p:spPr bwMode="auto">
            <a:xfrm flipH="1" flipV="1">
              <a:off x="6949" y="7240"/>
              <a:ext cx="3435" cy="2530"/>
            </a:xfrm>
            <a:custGeom>
              <a:avLst/>
              <a:gdLst>
                <a:gd name="T0" fmla="*/ 0 w 20432"/>
                <a:gd name="T1" fmla="*/ 0 h 20668"/>
                <a:gd name="T2" fmla="*/ 0 w 20432"/>
                <a:gd name="T3" fmla="*/ 0 h 20668"/>
                <a:gd name="T4" fmla="*/ 0 w 20432"/>
                <a:gd name="T5" fmla="*/ 0 h 20668"/>
                <a:gd name="T6" fmla="*/ 0 60000 65536"/>
                <a:gd name="T7" fmla="*/ 0 60000 65536"/>
                <a:gd name="T8" fmla="*/ 0 60000 65536"/>
                <a:gd name="T9" fmla="*/ 0 w 20432"/>
                <a:gd name="T10" fmla="*/ 0 h 20668"/>
                <a:gd name="T11" fmla="*/ 20432 w 20432"/>
                <a:gd name="T12" fmla="*/ 20668 h 206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432" h="20668" fill="none" extrusionOk="0">
                  <a:moveTo>
                    <a:pt x="6276" y="-1"/>
                  </a:moveTo>
                  <a:cubicBezTo>
                    <a:pt x="12914" y="2015"/>
                    <a:pt x="18181" y="7098"/>
                    <a:pt x="20431" y="13661"/>
                  </a:cubicBezTo>
                </a:path>
                <a:path w="20432" h="20668" stroke="0" extrusionOk="0">
                  <a:moveTo>
                    <a:pt x="6276" y="-1"/>
                  </a:moveTo>
                  <a:cubicBezTo>
                    <a:pt x="12914" y="2015"/>
                    <a:pt x="18181" y="7098"/>
                    <a:pt x="20431" y="13661"/>
                  </a:cubicBezTo>
                  <a:lnTo>
                    <a:pt x="0" y="20668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7661" name="Freeform 10"/>
            <p:cNvSpPr>
              <a:spLocks/>
            </p:cNvSpPr>
            <p:nvPr/>
          </p:nvSpPr>
          <p:spPr bwMode="auto">
            <a:xfrm>
              <a:off x="5643" y="9163"/>
              <a:ext cx="711" cy="1571"/>
            </a:xfrm>
            <a:custGeom>
              <a:avLst/>
              <a:gdLst>
                <a:gd name="T0" fmla="*/ 0 w 1795"/>
                <a:gd name="T1" fmla="*/ 0 h 1014"/>
                <a:gd name="T2" fmla="*/ 0 w 1795"/>
                <a:gd name="T3" fmla="*/ 0 h 1014"/>
                <a:gd name="T4" fmla="*/ 0 w 1795"/>
                <a:gd name="T5" fmla="*/ 52150 h 1014"/>
                <a:gd name="T6" fmla="*/ 0 60000 65536"/>
                <a:gd name="T7" fmla="*/ 0 60000 65536"/>
                <a:gd name="T8" fmla="*/ 0 60000 65536"/>
                <a:gd name="T9" fmla="*/ 0 w 1795"/>
                <a:gd name="T10" fmla="*/ 0 h 1014"/>
                <a:gd name="T11" fmla="*/ 1795 w 1795"/>
                <a:gd name="T12" fmla="*/ 1014 h 10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95" h="1014">
                  <a:moveTo>
                    <a:pt x="0" y="0"/>
                  </a:moveTo>
                  <a:lnTo>
                    <a:pt x="1795" y="0"/>
                  </a:lnTo>
                  <a:lnTo>
                    <a:pt x="1795" y="101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7662" name="Freeform 9"/>
            <p:cNvSpPr>
              <a:spLocks/>
            </p:cNvSpPr>
            <p:nvPr/>
          </p:nvSpPr>
          <p:spPr bwMode="auto">
            <a:xfrm>
              <a:off x="5643" y="9547"/>
              <a:ext cx="1971" cy="1211"/>
            </a:xfrm>
            <a:custGeom>
              <a:avLst/>
              <a:gdLst>
                <a:gd name="T0" fmla="*/ 521 w 2328"/>
                <a:gd name="T1" fmla="*/ 82935 h 714"/>
                <a:gd name="T2" fmla="*/ 521 w 2328"/>
                <a:gd name="T3" fmla="*/ 0 h 714"/>
                <a:gd name="T4" fmla="*/ 0 w 2328"/>
                <a:gd name="T5" fmla="*/ 0 h 714"/>
                <a:gd name="T6" fmla="*/ 0 60000 65536"/>
                <a:gd name="T7" fmla="*/ 0 60000 65536"/>
                <a:gd name="T8" fmla="*/ 0 60000 65536"/>
                <a:gd name="T9" fmla="*/ 0 w 2328"/>
                <a:gd name="T10" fmla="*/ 0 h 714"/>
                <a:gd name="T11" fmla="*/ 2328 w 2328"/>
                <a:gd name="T12" fmla="*/ 714 h 7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28" h="714">
                  <a:moveTo>
                    <a:pt x="2328" y="714"/>
                  </a:moveTo>
                  <a:lnTo>
                    <a:pt x="2328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7663" name="Text Box 8"/>
            <p:cNvSpPr txBox="1">
              <a:spLocks noChangeArrowheads="1"/>
            </p:cNvSpPr>
            <p:nvPr/>
          </p:nvSpPr>
          <p:spPr bwMode="auto">
            <a:xfrm>
              <a:off x="4568" y="7672"/>
              <a:ext cx="1075" cy="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U</a:t>
              </a:r>
              <a:r>
                <a:rPr lang="en-US" altLang="it-IT" sz="1800" b="1" i="1" baseline="-30000">
                  <a:cs typeface="Times New Roman" panose="02020603050405020304" pitchFamily="18" charset="0"/>
                </a:rPr>
                <a:t>B</a:t>
              </a:r>
              <a:endParaRPr lang="en-US" altLang="it-IT" sz="3600"/>
            </a:p>
          </p:txBody>
        </p:sp>
        <p:sp>
          <p:nvSpPr>
            <p:cNvPr id="27664" name="Text Box 7"/>
            <p:cNvSpPr txBox="1">
              <a:spLocks noChangeArrowheads="1"/>
            </p:cNvSpPr>
            <p:nvPr/>
          </p:nvSpPr>
          <p:spPr bwMode="auto">
            <a:xfrm>
              <a:off x="9140" y="10860"/>
              <a:ext cx="1048" cy="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U</a:t>
              </a:r>
              <a:r>
                <a:rPr lang="en-US" altLang="it-IT" sz="1800" b="1" i="1" baseline="-30000">
                  <a:cs typeface="Times New Roman" panose="02020603050405020304" pitchFamily="18" charset="0"/>
                </a:rPr>
                <a:t>A</a:t>
              </a:r>
              <a:endParaRPr lang="en-US" altLang="it-IT" sz="3600"/>
            </a:p>
          </p:txBody>
        </p:sp>
        <p:sp>
          <p:nvSpPr>
            <p:cNvPr id="27665" name="Text Box 6"/>
            <p:cNvSpPr txBox="1">
              <a:spLocks noChangeArrowheads="1"/>
            </p:cNvSpPr>
            <p:nvPr/>
          </p:nvSpPr>
          <p:spPr bwMode="auto">
            <a:xfrm>
              <a:off x="9425" y="10384"/>
              <a:ext cx="1001" cy="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W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1</a:t>
              </a:r>
              <a:endParaRPr lang="en-US" altLang="it-IT" sz="3600"/>
            </a:p>
          </p:txBody>
        </p:sp>
        <p:sp>
          <p:nvSpPr>
            <p:cNvPr id="27666" name="Text Box 5"/>
            <p:cNvSpPr txBox="1">
              <a:spLocks noChangeArrowheads="1"/>
            </p:cNvSpPr>
            <p:nvPr/>
          </p:nvSpPr>
          <p:spPr bwMode="auto">
            <a:xfrm>
              <a:off x="9567" y="10098"/>
              <a:ext cx="1001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W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2</a:t>
              </a:r>
              <a:endParaRPr lang="en-US" altLang="it-IT" sz="3600"/>
            </a:p>
          </p:txBody>
        </p:sp>
        <p:sp>
          <p:nvSpPr>
            <p:cNvPr id="27667" name="Text Box 4"/>
            <p:cNvSpPr txBox="1">
              <a:spLocks noChangeArrowheads="1"/>
            </p:cNvSpPr>
            <p:nvPr/>
          </p:nvSpPr>
          <p:spPr bwMode="auto">
            <a:xfrm>
              <a:off x="9504" y="9527"/>
              <a:ext cx="969" cy="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W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3</a:t>
              </a:r>
              <a:endParaRPr lang="en-US" altLang="it-IT" sz="3600"/>
            </a:p>
          </p:txBody>
        </p:sp>
        <p:sp>
          <p:nvSpPr>
            <p:cNvPr id="27668" name="Text Box 3"/>
            <p:cNvSpPr txBox="1">
              <a:spLocks noChangeArrowheads="1"/>
            </p:cNvSpPr>
            <p:nvPr/>
          </p:nvSpPr>
          <p:spPr bwMode="auto">
            <a:xfrm>
              <a:off x="6092" y="8860"/>
              <a:ext cx="805" cy="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M</a:t>
              </a:r>
              <a:endParaRPr lang="en-US" altLang="it-IT" sz="3600"/>
            </a:p>
          </p:txBody>
        </p:sp>
        <p:sp>
          <p:nvSpPr>
            <p:cNvPr id="27669" name="Text Box 2"/>
            <p:cNvSpPr txBox="1">
              <a:spLocks noChangeArrowheads="1"/>
            </p:cNvSpPr>
            <p:nvPr/>
          </p:nvSpPr>
          <p:spPr bwMode="auto">
            <a:xfrm>
              <a:off x="7330" y="9241"/>
              <a:ext cx="811" cy="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76213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N</a:t>
              </a:r>
              <a:endParaRPr lang="en-US" altLang="it-IT" sz="3600"/>
            </a:p>
          </p:txBody>
        </p:sp>
      </p:grpSp>
    </p:spTree>
    <p:extLst>
      <p:ext uri="{BB962C8B-B14F-4D97-AF65-F5344CB8AC3E}">
        <p14:creationId xmlns:p14="http://schemas.microsoft.com/office/powerpoint/2010/main" val="394148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573C63D-5942-43B7-B579-E743B46321DF}" type="slidenum">
              <a:rPr lang="it-IT" altLang="it-IT" sz="1400"/>
              <a:pPr eaLnBrk="1" hangingPunct="1"/>
              <a:t>26</a:t>
            </a:fld>
            <a:endParaRPr lang="it-IT" altLang="it-IT" sz="1400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z="3200" smtClean="0"/>
              <a:t>Le condizioni del secondo gruppo:</a:t>
            </a:r>
            <a:br>
              <a:rPr lang="it-IT" sz="3200" smtClean="0"/>
            </a:br>
            <a:r>
              <a:rPr lang="it-IT" sz="3200" smtClean="0"/>
              <a:t> l’ottimo sociale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5629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400" b="1" smtClean="0"/>
              <a:t>Le condizioni del secondo gruppo</a:t>
            </a:r>
            <a:r>
              <a:rPr lang="it-IT" altLang="it-IT" sz="2400" smtClean="0"/>
              <a:t> riguardano la funzione del benessere sociale </a:t>
            </a:r>
          </a:p>
          <a:p>
            <a:pPr eaLnBrk="1" hangingPunct="1">
              <a:lnSpc>
                <a:spcPct val="90000"/>
              </a:lnSpc>
            </a:pPr>
            <a:endParaRPr lang="it-IT" altLang="it-IT" sz="240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Partendo da una data frontiera dell'utilità e da una funzione del benessere sociale, è possibile individuare il punto di utilità a cui corrisponde il massimo benessere sociale.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it-IT" altLang="it-IT" sz="240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Tra gli infiniti punti Pareto efficienti, l'ottimo sociale risulta essere un solo punto;</a:t>
            </a:r>
            <a:r>
              <a:rPr lang="it-IT" altLang="it-IT" sz="2400" i="1" smtClean="0"/>
              <a:t> l'ottimo sociale</a:t>
            </a:r>
            <a:r>
              <a:rPr lang="it-IT" altLang="it-IT" sz="2400" smtClean="0"/>
              <a:t> è definito dal punto ove </a:t>
            </a:r>
            <a:r>
              <a:rPr lang="it-IT" altLang="it-IT" sz="2400" b="1" smtClean="0"/>
              <a:t>la curva di benessere sociale</a:t>
            </a:r>
            <a:r>
              <a:rPr lang="it-IT" altLang="it-IT" sz="2400" smtClean="0"/>
              <a:t> con indice più elevato risulta</a:t>
            </a:r>
            <a:r>
              <a:rPr lang="it-IT" altLang="it-IT" sz="2400" b="1" smtClean="0"/>
              <a:t> tangente</a:t>
            </a:r>
            <a:r>
              <a:rPr lang="it-IT" altLang="it-IT" sz="2400" smtClean="0"/>
              <a:t> alla grande </a:t>
            </a:r>
            <a:r>
              <a:rPr lang="it-IT" altLang="it-IT" sz="2400" b="1" smtClean="0"/>
              <a:t>frontiera dell'utilità</a:t>
            </a:r>
            <a:r>
              <a:rPr lang="it-IT" altLang="it-IT" sz="240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785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L’ottimo sociale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0" y="4714875"/>
            <a:ext cx="7772400" cy="1381125"/>
          </a:xfrm>
        </p:spPr>
        <p:txBody>
          <a:bodyPr>
            <a:normAutofit fontScale="92500" lnSpcReduction="10000"/>
          </a:bodyPr>
          <a:lstStyle/>
          <a:p>
            <a:r>
              <a:rPr lang="it-IT" altLang="it-IT" sz="2400" smtClean="0"/>
              <a:t>Come sempre la condizione di ottimo è indicata dal punto di tangenza </a:t>
            </a:r>
          </a:p>
          <a:p>
            <a:r>
              <a:rPr lang="it-IT" altLang="it-IT" sz="2400" smtClean="0"/>
              <a:t>In questo caso tra la curva delle possibilità di utilità e la curva di indifferenza del benessere sociale</a:t>
            </a:r>
          </a:p>
        </p:txBody>
      </p:sp>
      <p:sp>
        <p:nvSpPr>
          <p:cNvPr id="3077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D1FFB5C-8F91-4463-BCE6-11704272E7EC}" type="slidenum">
              <a:rPr lang="it-IT" altLang="it-IT" sz="1400"/>
              <a:pPr eaLnBrk="1" hangingPunct="1"/>
              <a:t>27</a:t>
            </a:fld>
            <a:endParaRPr lang="it-IT" altLang="it-IT" sz="1400"/>
          </a:p>
        </p:txBody>
      </p:sp>
      <p:sp>
        <p:nvSpPr>
          <p:cNvPr id="30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56321" name="Object 1"/>
          <p:cNvGraphicFramePr>
            <a:graphicFrameLocks noChangeAspect="1"/>
          </p:cNvGraphicFramePr>
          <p:nvPr/>
        </p:nvGraphicFramePr>
        <p:xfrm>
          <a:off x="1643063" y="2000250"/>
          <a:ext cx="5416550" cy="293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icture" r:id="rId4" imgW="5029200" imgH="2724120" progId="Word.Picture.8">
                  <p:embed/>
                </p:oleObj>
              </mc:Choice>
              <mc:Fallback>
                <p:oleObj name="Picture" r:id="rId4" imgW="5029200" imgH="2724120" progId="Word.Picture.8">
                  <p:embed/>
                  <p:pic>
                    <p:nvPicPr>
                      <p:cNvPr id="56321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63" y="2000250"/>
                        <a:ext cx="5416550" cy="2935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349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CD2CCDB-C1B1-4F10-9DEF-CED27EA7FF10}" type="slidenum">
              <a:rPr lang="it-IT" altLang="it-IT" sz="1400"/>
              <a:pPr eaLnBrk="1" hangingPunct="1"/>
              <a:t>28</a:t>
            </a:fld>
            <a:endParaRPr lang="it-IT" altLang="it-IT" sz="1400"/>
          </a:p>
        </p:txBody>
      </p:sp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z="3200" i="1" smtClean="0"/>
              <a:t>Il primo teorema dell'Economia del benessere</a:t>
            </a:r>
            <a:r>
              <a:rPr lang="it-IT" sz="4000" b="0" i="1" smtClean="0"/>
              <a:t> 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Se esiste un sistema di concorrenza perfetta con numerosi agenti </a:t>
            </a:r>
            <a:r>
              <a:rPr lang="it-IT" altLang="it-IT" i="1" smtClean="0"/>
              <a:t>price takers</a:t>
            </a:r>
            <a:r>
              <a:rPr lang="it-IT" altLang="it-IT" smtClean="0"/>
              <a:t>, con perfetta informazione, mercati completi ed assenza di esternalità, diremo che esiste un equilibrio competitivo in cui sono rispettate le condizioni dell’efficienza paretiana </a:t>
            </a:r>
          </a:p>
        </p:txBody>
      </p:sp>
    </p:spTree>
    <p:extLst>
      <p:ext uri="{BB962C8B-B14F-4D97-AF65-F5344CB8AC3E}">
        <p14:creationId xmlns:p14="http://schemas.microsoft.com/office/powerpoint/2010/main" val="85900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B77505A-29E3-4E3B-B458-D54DB7F835C9}" type="slidenum">
              <a:rPr lang="it-IT" altLang="it-IT" sz="1400"/>
              <a:pPr eaLnBrk="1" hangingPunct="1"/>
              <a:t>29</a:t>
            </a:fld>
            <a:endParaRPr lang="it-IT" altLang="it-IT" sz="140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866053"/>
            <a:ext cx="7772400" cy="554513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dirty="0" smtClean="0"/>
              <a:t>è importante osservare che </a:t>
            </a:r>
            <a:r>
              <a:rPr lang="it-IT" altLang="it-IT" i="1" dirty="0" smtClean="0"/>
              <a:t>i problemi di efficienza paretiana risultano separati da quelli relativi alla distribuzione</a:t>
            </a:r>
            <a:r>
              <a:rPr lang="it-IT" altLang="it-IT" dirty="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it-IT" altLang="it-IT" dirty="0" smtClean="0"/>
          </a:p>
          <a:p>
            <a:pPr eaLnBrk="1" hangingPunct="1">
              <a:lnSpc>
                <a:spcPct val="90000"/>
              </a:lnSpc>
            </a:pPr>
            <a:r>
              <a:rPr lang="it-IT" altLang="it-IT" dirty="0" smtClean="0"/>
              <a:t>La separabilità dei due gruppi di condizioni costituisce il fondamento della distinzione tra efficienza ed equità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it-IT" altLang="it-IT" dirty="0" smtClean="0"/>
          </a:p>
          <a:p>
            <a:pPr eaLnBrk="1" hangingPunct="1">
              <a:lnSpc>
                <a:spcPct val="90000"/>
              </a:lnSpc>
            </a:pPr>
            <a:r>
              <a:rPr lang="it-IT" altLang="it-IT" dirty="0" smtClean="0"/>
              <a:t>In questa distinzione alcuni suggeriscono limitare il ruolo dell’economista lontano dalla figura del filosofo morale. </a:t>
            </a:r>
          </a:p>
        </p:txBody>
      </p:sp>
    </p:spTree>
    <p:extLst>
      <p:ext uri="{BB962C8B-B14F-4D97-AF65-F5344CB8AC3E}">
        <p14:creationId xmlns:p14="http://schemas.microsoft.com/office/powerpoint/2010/main" val="239121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6D18113-236C-4DFD-A4F8-C89988EB807D}" type="slidenum">
              <a:rPr lang="it-IT" altLang="it-IT" sz="1400"/>
              <a:pPr eaLnBrk="1" hangingPunct="1"/>
              <a:t>3</a:t>
            </a:fld>
            <a:endParaRPr lang="it-IT" altLang="it-IT" sz="1400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74713"/>
          </a:xfrm>
        </p:spPr>
        <p:txBody>
          <a:bodyPr/>
          <a:lstStyle/>
          <a:p>
            <a:pPr eaLnBrk="1" hangingPunct="1">
              <a:defRPr/>
            </a:pPr>
            <a:r>
              <a:rPr lang="it-IT" sz="4000" smtClean="0"/>
              <a:t>Il Principio di Pareto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57338"/>
            <a:ext cx="7772400" cy="48958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it-IT" altLang="it-IT" sz="2800" smtClean="0"/>
              <a:t>Il principio primo dell’economia del benessere è definito da Pareto: si ha un’efficiente allocazione delle risorse quando non è possibile alcuna ri-allocazione per aumentare il benessere di un solo individuo senza diminuire quello di un altro </a:t>
            </a:r>
          </a:p>
          <a:p>
            <a:pPr eaLnBrk="1" hangingPunct="1">
              <a:lnSpc>
                <a:spcPct val="80000"/>
              </a:lnSpc>
            </a:pPr>
            <a:endParaRPr lang="it-IT" altLang="it-IT" sz="2800" smtClean="0"/>
          </a:p>
          <a:p>
            <a:pPr eaLnBrk="1" hangingPunct="1">
              <a:lnSpc>
                <a:spcPct val="80000"/>
              </a:lnSpc>
            </a:pPr>
            <a:r>
              <a:rPr lang="it-IT" altLang="it-IT" sz="2800" smtClean="0"/>
              <a:t>L’analisi compiuta da Pareto è alla base del </a:t>
            </a:r>
            <a:r>
              <a:rPr lang="it-IT" altLang="it-IT" sz="2800" b="1" i="1" smtClean="0"/>
              <a:t>I° teorema fondamentale dell’economia del benessere</a:t>
            </a:r>
            <a:r>
              <a:rPr lang="it-IT" altLang="it-IT" sz="2800" b="1" smtClean="0"/>
              <a:t> </a:t>
            </a:r>
          </a:p>
          <a:p>
            <a:pPr eaLnBrk="1" hangingPunct="1">
              <a:lnSpc>
                <a:spcPct val="80000"/>
              </a:lnSpc>
            </a:pPr>
            <a:endParaRPr lang="it-IT" altLang="it-IT" sz="2800" smtClean="0"/>
          </a:p>
          <a:p>
            <a:pPr eaLnBrk="1" hangingPunct="1">
              <a:lnSpc>
                <a:spcPct val="80000"/>
              </a:lnSpc>
            </a:pPr>
            <a:r>
              <a:rPr lang="it-IT" altLang="it-IT" sz="2800" smtClean="0"/>
              <a:t>Ogni equilibrio economico che si determina in condizioni di concorrenza perfetta costituisce un </a:t>
            </a:r>
            <a:r>
              <a:rPr lang="it-IT" altLang="it-IT" sz="2800" i="1" smtClean="0"/>
              <a:t>ottimo paretiano</a:t>
            </a:r>
            <a:endParaRPr lang="it-IT" altLang="it-IT" sz="2800" smtClean="0"/>
          </a:p>
        </p:txBody>
      </p:sp>
    </p:spTree>
    <p:extLst>
      <p:ext uri="{BB962C8B-B14F-4D97-AF65-F5344CB8AC3E}">
        <p14:creationId xmlns:p14="http://schemas.microsoft.com/office/powerpoint/2010/main" val="115809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3991CD7-9E23-485F-9C92-23F3FE7840F1}" type="slidenum">
              <a:rPr lang="it-IT" altLang="it-IT" sz="1400"/>
              <a:pPr eaLnBrk="1" hangingPunct="1"/>
              <a:t>30</a:t>
            </a:fld>
            <a:endParaRPr lang="it-IT" altLang="it-IT" sz="14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52500"/>
            <a:ext cx="7772400" cy="54038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In altre parole, se lasciamo operare un mercato in condizioni di concorrenza perfetta, come quella descritta dalla teoria positiva dell'Equilibrio economico generale: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it-IT" altLang="it-IT" sz="2800" dirty="0" smtClean="0"/>
              <a:t>        - partendo da date dotazioni iniziali,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it-IT" altLang="it-IT" sz="2800" dirty="0" smtClean="0"/>
              <a:t>        - l'allocazione dei fattori produttivi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it-IT" altLang="it-IT" sz="2800" dirty="0" smtClean="0"/>
              <a:t>        - e la produzione dei beni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it-IT" altLang="it-IT" sz="2800" dirty="0" smtClean="0"/>
              <a:t>        sono </a:t>
            </a:r>
            <a:r>
              <a:rPr lang="it-IT" altLang="it-IT" sz="2800" i="1" dirty="0" smtClean="0"/>
              <a:t>Pareto efficienti</a:t>
            </a:r>
            <a:r>
              <a:rPr lang="it-IT" altLang="it-IT" sz="2800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it-IT" altLang="it-IT" sz="2800" dirty="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L'importanza di questo teorema non va sottovalutata: esso sancisce che un'economia di mercato di concorrenza perfetta possiede caratteristiche di </a:t>
            </a:r>
            <a:r>
              <a:rPr lang="it-IT" altLang="it-IT" sz="2800" dirty="0" err="1" smtClean="0"/>
              <a:t>ottimalità</a:t>
            </a:r>
            <a:r>
              <a:rPr lang="it-IT" altLang="it-IT" sz="2800" dirty="0" smtClean="0"/>
              <a:t> paretiana.</a:t>
            </a:r>
          </a:p>
          <a:p>
            <a:pPr eaLnBrk="1" hangingPunct="1">
              <a:lnSpc>
                <a:spcPct val="90000"/>
              </a:lnSpc>
            </a:pPr>
            <a:endParaRPr lang="it-IT" altLang="it-IT" sz="2800" dirty="0" smtClean="0"/>
          </a:p>
        </p:txBody>
      </p:sp>
    </p:spTree>
    <p:extLst>
      <p:ext uri="{BB962C8B-B14F-4D97-AF65-F5344CB8AC3E}">
        <p14:creationId xmlns:p14="http://schemas.microsoft.com/office/powerpoint/2010/main" val="73256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0E819D0-D91D-46F3-901E-AA820F33E7B7}" type="slidenum">
              <a:rPr lang="it-IT" altLang="it-IT" sz="1400"/>
              <a:pPr eaLnBrk="1" hangingPunct="1"/>
              <a:t>31</a:t>
            </a:fld>
            <a:endParaRPr lang="it-IT" altLang="it-IT" sz="14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822325"/>
            <a:ext cx="7772400" cy="561657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it-IT" altLang="it-IT" sz="2800" smtClean="0"/>
              <a:t>La soluzione Pareto efficiente definita dal mercato concorrenziale dipende però dalla distribuzione iniziale delle risorse. </a:t>
            </a:r>
          </a:p>
          <a:p>
            <a:pPr eaLnBrk="1" hangingPunct="1">
              <a:buFontTx/>
              <a:buNone/>
            </a:pPr>
            <a:endParaRPr lang="it-IT" altLang="it-IT" sz="2800" smtClean="0"/>
          </a:p>
          <a:p>
            <a:pPr eaLnBrk="1" hangingPunct="1"/>
            <a:r>
              <a:rPr lang="it-IT" altLang="it-IT" sz="2800" smtClean="0"/>
              <a:t>Partendo da una diversa distribuzione si arriverebbe ad una diversa soluzione sulla grande frontiera dell'utilità – come sappiamo anch'essa Pareto efficiente.</a:t>
            </a:r>
          </a:p>
          <a:p>
            <a:pPr eaLnBrk="1" hangingPunct="1">
              <a:buFontTx/>
              <a:buNone/>
            </a:pPr>
            <a:endParaRPr lang="it-IT" altLang="it-IT" sz="2800" smtClean="0"/>
          </a:p>
          <a:p>
            <a:pPr eaLnBrk="1" hangingPunct="1"/>
            <a:r>
              <a:rPr lang="it-IT" altLang="it-IT" sz="2800" smtClean="0"/>
              <a:t>Caratterizzata da una diversa distribuzione del benessere tra gli individui e quindi da un diverso valore della funzione del benessere sociale </a:t>
            </a:r>
          </a:p>
        </p:txBody>
      </p:sp>
    </p:spTree>
    <p:extLst>
      <p:ext uri="{BB962C8B-B14F-4D97-AF65-F5344CB8AC3E}">
        <p14:creationId xmlns:p14="http://schemas.microsoft.com/office/powerpoint/2010/main" val="394004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E809B1A-5F39-4713-A081-8A973000B6E0}" type="slidenum">
              <a:rPr lang="it-IT" altLang="it-IT" sz="1400"/>
              <a:pPr eaLnBrk="1" hangingPunct="1"/>
              <a:t>32</a:t>
            </a:fld>
            <a:endParaRPr lang="it-IT" altLang="it-IT" sz="1400"/>
          </a:p>
        </p:txBody>
      </p:sp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40796"/>
            <a:ext cx="7772400" cy="9223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z="3200" dirty="0" smtClean="0"/>
              <a:t>Il </a:t>
            </a:r>
            <a:r>
              <a:rPr lang="it-IT" sz="3200" i="1" dirty="0" smtClean="0"/>
              <a:t>secondo teorema dell'Economia del benessere</a:t>
            </a:r>
            <a:r>
              <a:rPr lang="it-IT" sz="4000" b="0" i="1" dirty="0" smtClean="0"/>
              <a:t> 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79323"/>
            <a:ext cx="8229600" cy="4525963"/>
          </a:xfrm>
        </p:spPr>
        <p:txBody>
          <a:bodyPr/>
          <a:lstStyle/>
          <a:p>
            <a:pPr eaLnBrk="1" hangingPunct="1"/>
            <a:r>
              <a:rPr lang="it-IT" altLang="it-IT" sz="2800" dirty="0" smtClean="0"/>
              <a:t>Tuttavia </a:t>
            </a:r>
            <a:r>
              <a:rPr lang="it-IT" altLang="it-IT" sz="2800" i="1" dirty="0" smtClean="0"/>
              <a:t>il  secondo teorema dell'Economia del benessere</a:t>
            </a:r>
            <a:r>
              <a:rPr lang="it-IT" altLang="it-IT" sz="2800" b="1" i="1" dirty="0" smtClean="0"/>
              <a:t> </a:t>
            </a:r>
            <a:r>
              <a:rPr lang="it-IT" altLang="it-IT" sz="2800" dirty="0" smtClean="0"/>
              <a:t>assicura che sia possibile modificare le dotazioni iniziali con particolari strumenti di redistribuzione (imposte o sussidi in somma fissa – </a:t>
            </a:r>
            <a:r>
              <a:rPr lang="it-IT" altLang="it-IT" sz="2800" i="1" dirty="0" err="1" smtClean="0"/>
              <a:t>lump</a:t>
            </a:r>
            <a:r>
              <a:rPr lang="it-IT" altLang="it-IT" sz="2800" i="1" dirty="0" smtClean="0"/>
              <a:t> sum </a:t>
            </a:r>
            <a:r>
              <a:rPr lang="it-IT" altLang="it-IT" sz="2800" i="1" dirty="0" err="1" smtClean="0"/>
              <a:t>taxes</a:t>
            </a:r>
            <a:r>
              <a:rPr lang="it-IT" altLang="it-IT" sz="2800" i="1" dirty="0" smtClean="0"/>
              <a:t>).</a:t>
            </a:r>
          </a:p>
          <a:p>
            <a:pPr eaLnBrk="1" hangingPunct="1"/>
            <a:r>
              <a:rPr lang="it-IT" altLang="it-IT" sz="2800" dirty="0" smtClean="0"/>
              <a:t>Un'economia concorrenziale consente di raggiungere qualsivoglia stato sociale Pareto efficiente sulla grande frontiera dell'utilità. </a:t>
            </a:r>
            <a:endParaRPr lang="it-IT" altLang="it-IT" sz="2800" i="1" dirty="0" smtClean="0"/>
          </a:p>
        </p:txBody>
      </p:sp>
    </p:spTree>
    <p:extLst>
      <p:ext uri="{BB962C8B-B14F-4D97-AF65-F5344CB8AC3E}">
        <p14:creationId xmlns:p14="http://schemas.microsoft.com/office/powerpoint/2010/main" val="42008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</a:t>
            </a:r>
            <a:r>
              <a:rPr lang="it-IT" dirty="0" err="1" smtClean="0"/>
              <a:t>Second</a:t>
            </a:r>
            <a:r>
              <a:rPr lang="it-IT" dirty="0" smtClean="0"/>
              <a:t> Best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smtClean="0"/>
              <a:t>Nella realtà </a:t>
            </a:r>
            <a:r>
              <a:rPr lang="it-IT" altLang="it-IT" sz="2800" b="1" smtClean="0"/>
              <a:t>tutte </a:t>
            </a:r>
            <a:r>
              <a:rPr lang="it-IT" altLang="it-IT" sz="2800" smtClean="0"/>
              <a:t>le condizioni di ottimalità paretiana </a:t>
            </a:r>
            <a:r>
              <a:rPr lang="it-IT" altLang="it-IT" sz="2800" b="1" smtClean="0"/>
              <a:t>non </a:t>
            </a:r>
            <a:r>
              <a:rPr lang="it-IT" altLang="it-IT" sz="2800" smtClean="0"/>
              <a:t>sono raggiunte (monopoli, esternalità, informazione asimmetrica).</a:t>
            </a:r>
          </a:p>
          <a:p>
            <a:r>
              <a:rPr lang="it-IT" altLang="it-IT" sz="2800" smtClean="0"/>
              <a:t>Ci si deve accontentare di un </a:t>
            </a:r>
            <a:r>
              <a:rPr lang="it-IT" altLang="it-IT" sz="2800" b="1" smtClean="0"/>
              <a:t>Second Best</a:t>
            </a:r>
          </a:p>
          <a:p>
            <a:r>
              <a:rPr lang="it-IT" altLang="it-IT" sz="2800" smtClean="0"/>
              <a:t>La teoria del second best afferma che se qualche condizione di ottimalità è violata, allora la situazione migliore </a:t>
            </a:r>
            <a:r>
              <a:rPr lang="it-IT" altLang="it-IT" sz="2800" b="1" smtClean="0"/>
              <a:t>non</a:t>
            </a:r>
            <a:r>
              <a:rPr lang="it-IT" altLang="it-IT" sz="2800" smtClean="0"/>
              <a:t> è rispettare tutte le altre.</a:t>
            </a:r>
          </a:p>
          <a:p>
            <a:r>
              <a:rPr lang="it-IT" altLang="it-IT" sz="2800" smtClean="0"/>
              <a:t>Non è più valido il </a:t>
            </a:r>
            <a:r>
              <a:rPr lang="it-IT" altLang="it-IT" sz="2800" i="1" smtClean="0"/>
              <a:t>laissez-faire</a:t>
            </a:r>
            <a:endParaRPr lang="it-IT" altLang="it-IT" sz="2800" smtClean="0"/>
          </a:p>
        </p:txBody>
      </p:sp>
      <p:sp>
        <p:nvSpPr>
          <p:cNvPr id="3482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B33A521-1382-40EA-815C-B72EE5E8A440}" type="slidenum">
              <a:rPr lang="it-IT" altLang="it-IT" sz="1400"/>
              <a:pPr eaLnBrk="1" hangingPunct="1"/>
              <a:t>33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2336561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Esempio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altLang="it-IT" sz="2800" dirty="0" smtClean="0"/>
              <a:t>Introduzione di una tassa sullo streaming di film. Il mercato non è più efficiente (prezzi diversi dai costi marginali)</a:t>
            </a:r>
          </a:p>
          <a:p>
            <a:r>
              <a:rPr lang="it-IT" altLang="it-IT" sz="2800" dirty="0" smtClean="0"/>
              <a:t>Se esisteva già una tassa sugli spettacoli cinematografici</a:t>
            </a:r>
          </a:p>
          <a:p>
            <a:pPr lvl="1"/>
            <a:r>
              <a:rPr lang="it-IT" altLang="it-IT" sz="2400" dirty="0" smtClean="0"/>
              <a:t>Beni sostituti: “troppi” streaming venduti e “pochi” spettacoli cinematografici</a:t>
            </a:r>
          </a:p>
          <a:p>
            <a:r>
              <a:rPr lang="it-IT" altLang="it-IT" sz="2800" dirty="0" smtClean="0"/>
              <a:t>La tassa migliora la situazione preesistente</a:t>
            </a:r>
          </a:p>
          <a:p>
            <a:r>
              <a:rPr lang="it-IT" altLang="it-IT" sz="2800" dirty="0" smtClean="0"/>
              <a:t>Come nel caso di un peso su un piatto della bilancia</a:t>
            </a:r>
          </a:p>
        </p:txBody>
      </p:sp>
      <p:sp>
        <p:nvSpPr>
          <p:cNvPr id="3584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E521F46-B967-4440-96B2-51C2F2278E10}" type="slidenum">
              <a:rPr lang="it-IT" altLang="it-IT" sz="1400"/>
              <a:pPr eaLnBrk="1" hangingPunct="1"/>
              <a:t>34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24254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D00D3D8-0D5B-45C6-B641-8BBB847A6943}" type="slidenum">
              <a:rPr lang="it-IT" altLang="it-IT" sz="1400"/>
              <a:pPr eaLnBrk="1" hangingPunct="1"/>
              <a:t>35</a:t>
            </a:fld>
            <a:endParaRPr lang="it-IT" altLang="it-IT" sz="140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642938" y="4572000"/>
            <a:ext cx="7772400" cy="1666875"/>
          </a:xfrm>
        </p:spPr>
        <p:txBody>
          <a:bodyPr>
            <a:normAutofit fontScale="92500"/>
          </a:bodyPr>
          <a:lstStyle/>
          <a:p>
            <a:r>
              <a:rPr lang="it-IT" altLang="it-IT" sz="2400" smtClean="0"/>
              <a:t>Se non è possibile redistribuire il reddito senza violare qualche condizione di ottimo la società può preferire una situazione di </a:t>
            </a:r>
            <a:r>
              <a:rPr lang="it-IT" altLang="it-IT" sz="2400" i="1" smtClean="0"/>
              <a:t>second best </a:t>
            </a:r>
            <a:r>
              <a:rPr lang="it-IT" altLang="it-IT" sz="2800" smtClean="0"/>
              <a:t>ad una di </a:t>
            </a:r>
            <a:r>
              <a:rPr lang="it-IT" altLang="it-IT" sz="2400" i="1" smtClean="0"/>
              <a:t>first  best</a:t>
            </a:r>
          </a:p>
          <a:p>
            <a:r>
              <a:rPr lang="it-IT" altLang="it-IT" sz="2400" i="1" smtClean="0"/>
              <a:t>Trade-off </a:t>
            </a:r>
            <a:r>
              <a:rPr lang="it-IT" altLang="it-IT" sz="2400" smtClean="0"/>
              <a:t>tra efficienza ed equità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714375" y="785813"/>
          <a:ext cx="4781550" cy="3624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icture" r:id="rId4" imgW="3619440" imgH="2743200" progId="Word.Picture.8">
                  <p:embed/>
                </p:oleObj>
              </mc:Choice>
              <mc:Fallback>
                <p:oleObj name="Picture" r:id="rId4" imgW="3619440" imgH="2743200" progId="Word.Picture.8">
                  <p:embed/>
                  <p:pic>
                    <p:nvPicPr>
                      <p:cNvPr id="2765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785813"/>
                        <a:ext cx="4781550" cy="3624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sellaDiTesto 6"/>
          <p:cNvSpPr txBox="1">
            <a:spLocks noChangeArrowheads="1"/>
          </p:cNvSpPr>
          <p:nvPr/>
        </p:nvSpPr>
        <p:spPr bwMode="auto">
          <a:xfrm>
            <a:off x="5500688" y="785813"/>
            <a:ext cx="3286125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it-IT" altLang="it-IT" sz="2800" b="1" i="1"/>
              <a:t>Z </a:t>
            </a:r>
            <a:r>
              <a:rPr lang="it-IT" altLang="it-IT" sz="2800"/>
              <a:t>troppo disequilibrata</a:t>
            </a:r>
          </a:p>
          <a:p>
            <a:pPr algn="l" eaLnBrk="1" hangingPunct="1"/>
            <a:r>
              <a:rPr lang="it-IT" altLang="it-IT" sz="2800"/>
              <a:t>Il benessere sociale  è massimizzato in </a:t>
            </a:r>
            <a:r>
              <a:rPr lang="it-IT" altLang="it-IT" sz="2800" b="1" i="1"/>
              <a:t>T</a:t>
            </a:r>
            <a:r>
              <a:rPr lang="it-IT" altLang="it-IT" sz="2800" b="1"/>
              <a:t>  con una perdita di efficienza</a:t>
            </a:r>
          </a:p>
          <a:p>
            <a:pPr algn="l" eaLnBrk="1" hangingPunct="1"/>
            <a:r>
              <a:rPr lang="it-IT" altLang="it-IT" sz="2800" b="1" i="1"/>
              <a:t>T</a:t>
            </a:r>
            <a:r>
              <a:rPr lang="it-IT" altLang="it-IT" sz="2800" i="1"/>
              <a:t>  </a:t>
            </a:r>
            <a:r>
              <a:rPr lang="it-IT" altLang="it-IT" sz="2800"/>
              <a:t>è sulla forntiera di </a:t>
            </a:r>
            <a:r>
              <a:rPr lang="it-IT" altLang="it-IT" sz="2800" b="1"/>
              <a:t>Second Best</a:t>
            </a:r>
            <a:endParaRPr lang="it-IT" altLang="it-IT" sz="2800" b="1" i="1"/>
          </a:p>
        </p:txBody>
      </p:sp>
    </p:spTree>
    <p:extLst>
      <p:ext uri="{BB962C8B-B14F-4D97-AF65-F5344CB8AC3E}">
        <p14:creationId xmlns:p14="http://schemas.microsoft.com/office/powerpoint/2010/main" val="99603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0DF9A26-D130-4BD0-AAAC-00D1CC084124}" type="slidenum">
              <a:rPr lang="it-IT" altLang="it-IT" sz="1400"/>
              <a:pPr eaLnBrk="1" hangingPunct="1"/>
              <a:t>36</a:t>
            </a:fld>
            <a:endParaRPr lang="it-IT" altLang="it-IT" sz="1400"/>
          </a:p>
        </p:txBody>
      </p:sp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L’equità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Si osservi come la soluzione di una distribuzione iniqua sia affidata ad un aggiuntivo teorema correttivo e complementare del primo; un punto ottimo ed efficiente in senso paretiano può chiaramente presentare una distribuzione viziata che può motivare l’abbandono del </a:t>
            </a:r>
            <a:r>
              <a:rPr lang="it-IT" altLang="it-IT" b="1" smtClean="0"/>
              <a:t>First Best </a:t>
            </a:r>
            <a:r>
              <a:rPr lang="it-IT" altLang="it-IT" smtClean="0"/>
              <a:t>per una frontiera di </a:t>
            </a:r>
            <a:r>
              <a:rPr lang="it-IT" altLang="it-IT" b="1" smtClean="0"/>
              <a:t>Second Best</a:t>
            </a:r>
            <a:r>
              <a:rPr lang="it-IT" altLang="it-IT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876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B9F80C3-A883-4235-AC1A-7D4CAFB4D2D7}" type="slidenum">
              <a:rPr lang="it-IT" altLang="it-IT" sz="1400"/>
              <a:pPr eaLnBrk="1" hangingPunct="1"/>
              <a:t>37</a:t>
            </a:fld>
            <a:endParaRPr lang="it-IT" altLang="it-IT" sz="1400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22325"/>
            <a:ext cx="7772400" cy="777875"/>
          </a:xfrm>
        </p:spPr>
        <p:txBody>
          <a:bodyPr/>
          <a:lstStyle/>
          <a:p>
            <a:pPr eaLnBrk="1" hangingPunct="1">
              <a:defRPr/>
            </a:pPr>
            <a:r>
              <a:rPr lang="it-IT" sz="3200" dirty="0" smtClean="0"/>
              <a:t>I limiti del </a:t>
            </a:r>
            <a:r>
              <a:rPr lang="it-IT" sz="3200" dirty="0" err="1" smtClean="0"/>
              <a:t>laisser</a:t>
            </a:r>
            <a:r>
              <a:rPr lang="it-IT" sz="3200" dirty="0" smtClean="0"/>
              <a:t> </a:t>
            </a:r>
            <a:r>
              <a:rPr lang="it-IT" sz="3200" dirty="0" err="1" smtClean="0"/>
              <a:t>faire</a:t>
            </a:r>
            <a:endParaRPr lang="it-IT" sz="3200" dirty="0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5293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400" dirty="0" smtClean="0"/>
              <a:t>La forte astrazione della premessa – perfetta concorrenza quindi </a:t>
            </a:r>
            <a:r>
              <a:rPr lang="it-IT" altLang="it-IT" sz="2400" i="1" dirty="0" err="1" smtClean="0"/>
              <a:t>laisser</a:t>
            </a:r>
            <a:r>
              <a:rPr lang="it-IT" altLang="it-IT" sz="2400" i="1" dirty="0" smtClean="0"/>
              <a:t>- </a:t>
            </a:r>
            <a:r>
              <a:rPr lang="it-IT" altLang="it-IT" sz="2400" i="1" dirty="0" err="1" smtClean="0"/>
              <a:t>faire</a:t>
            </a:r>
            <a:r>
              <a:rPr lang="it-IT" altLang="it-IT" sz="2400" dirty="0" smtClean="0"/>
              <a:t> – lascia vacillante l’intera economia del benessere; il mercato reale non assicura un equilibrio di ottimo sociale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it-IT" altLang="it-IT" sz="2400" dirty="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400" dirty="0" smtClean="0"/>
              <a:t>Un mercato affidato al </a:t>
            </a:r>
            <a:r>
              <a:rPr lang="it-IT" altLang="it-IT" sz="2400" i="1" dirty="0" err="1" smtClean="0"/>
              <a:t>laisser</a:t>
            </a:r>
            <a:r>
              <a:rPr lang="it-IT" altLang="it-IT" sz="2400" i="1" dirty="0" smtClean="0"/>
              <a:t> </a:t>
            </a:r>
            <a:r>
              <a:rPr lang="it-IT" altLang="it-IT" sz="2400" i="1" dirty="0" err="1" smtClean="0"/>
              <a:t>faire</a:t>
            </a:r>
            <a:r>
              <a:rPr lang="it-IT" altLang="it-IT" sz="2400" i="1" dirty="0" smtClean="0"/>
              <a:t> </a:t>
            </a:r>
            <a:r>
              <a:rPr lang="it-IT" altLang="it-IT" sz="2400" dirty="0" smtClean="0"/>
              <a:t>è diretto tendenzialmente al fallimento;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it-IT" altLang="it-IT" sz="2400" dirty="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400" dirty="0" smtClean="0"/>
              <a:t>la presenza di beni pubblici, di esternalità, di asimmetrie informative sono elementi concreti e non escludibili del reale sistema economico. </a:t>
            </a:r>
          </a:p>
        </p:txBody>
      </p:sp>
    </p:spTree>
    <p:extLst>
      <p:ext uri="{BB962C8B-B14F-4D97-AF65-F5344CB8AC3E}">
        <p14:creationId xmlns:p14="http://schemas.microsoft.com/office/powerpoint/2010/main" val="149136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1280136-33CB-47B3-8037-556D508B7E8A}" type="slidenum">
              <a:rPr lang="it-IT" altLang="it-IT" sz="1400"/>
              <a:pPr eaLnBrk="1" hangingPunct="1"/>
              <a:t>4</a:t>
            </a:fld>
            <a:endParaRPr lang="it-IT" altLang="it-IT" sz="1400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74713"/>
          </a:xfrm>
        </p:spPr>
        <p:txBody>
          <a:bodyPr/>
          <a:lstStyle/>
          <a:p>
            <a:pPr eaLnBrk="1" hangingPunct="1">
              <a:defRPr/>
            </a:pPr>
            <a:r>
              <a:rPr lang="it-IT" smtClean="0"/>
              <a:t>In sintesi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844675"/>
            <a:ext cx="7772400" cy="44005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400" b="1" smtClean="0"/>
              <a:t>Riassumendo estremamente: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b="1" smtClean="0"/>
              <a:t>Equilibrio economico generale: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i="1" smtClean="0"/>
              <a:t>Preferenze</a:t>
            </a:r>
            <a:r>
              <a:rPr lang="it-IT" altLang="it-IT" sz="2400" smtClean="0"/>
              <a:t> </a:t>
            </a:r>
            <a:r>
              <a:rPr lang="it-IT" altLang="it-IT" sz="2400" b="1" i="1" smtClean="0"/>
              <a:t>U</a:t>
            </a:r>
            <a:r>
              <a:rPr lang="it-IT" altLang="it-IT" sz="2400" b="1" i="1" baseline="-25000" smtClean="0"/>
              <a:t>A</a:t>
            </a:r>
            <a:r>
              <a:rPr lang="it-IT" altLang="it-IT" sz="2400" b="1" smtClean="0"/>
              <a:t> = </a:t>
            </a:r>
            <a:r>
              <a:rPr lang="it-IT" altLang="it-IT" sz="2400" b="1" i="1" smtClean="0"/>
              <a:t>U</a:t>
            </a:r>
            <a:r>
              <a:rPr lang="it-IT" altLang="it-IT" sz="2400" b="1" i="1" baseline="-25000" smtClean="0"/>
              <a:t>A</a:t>
            </a:r>
            <a:r>
              <a:rPr lang="it-IT" altLang="it-IT" sz="2400" b="1" smtClean="0"/>
              <a:t>(</a:t>
            </a:r>
            <a:r>
              <a:rPr lang="it-IT" altLang="it-IT" sz="2400" b="1" i="1" smtClean="0"/>
              <a:t>X</a:t>
            </a:r>
            <a:r>
              <a:rPr lang="it-IT" altLang="it-IT" sz="2400" b="1" i="1" baseline="-25000" smtClean="0"/>
              <a:t>A</a:t>
            </a:r>
            <a:r>
              <a:rPr lang="it-IT" altLang="it-IT" sz="2400" b="1" baseline="-25000" smtClean="0"/>
              <a:t>1</a:t>
            </a:r>
            <a:r>
              <a:rPr lang="it-IT" altLang="it-IT" sz="2400" b="1" smtClean="0"/>
              <a:t>,</a:t>
            </a:r>
            <a:r>
              <a:rPr lang="it-IT" altLang="it-IT" sz="2400" b="1" i="1" smtClean="0"/>
              <a:t> X</a:t>
            </a:r>
            <a:r>
              <a:rPr lang="it-IT" altLang="it-IT" sz="2400" b="1" i="1" baseline="-25000" smtClean="0"/>
              <a:t>A</a:t>
            </a:r>
            <a:r>
              <a:rPr lang="it-IT" altLang="it-IT" sz="2400" b="1" baseline="-25000" smtClean="0"/>
              <a:t>2</a:t>
            </a:r>
            <a:r>
              <a:rPr lang="it-IT" altLang="it-IT" sz="2400" b="1" smtClean="0"/>
              <a:t>);  </a:t>
            </a:r>
            <a:r>
              <a:rPr lang="it-IT" altLang="it-IT" sz="2400" b="1" i="1" smtClean="0"/>
              <a:t>U</a:t>
            </a:r>
            <a:r>
              <a:rPr lang="it-IT" altLang="it-IT" sz="2400" b="1" i="1" baseline="-25000" smtClean="0"/>
              <a:t>B</a:t>
            </a:r>
            <a:r>
              <a:rPr lang="it-IT" altLang="it-IT" sz="2400" b="1" i="1" smtClean="0"/>
              <a:t> = U</a:t>
            </a:r>
            <a:r>
              <a:rPr lang="it-IT" altLang="it-IT" sz="2400" b="1" i="1" baseline="-25000" smtClean="0"/>
              <a:t>B</a:t>
            </a:r>
            <a:r>
              <a:rPr lang="it-IT" altLang="it-IT" sz="2400" b="1" smtClean="0"/>
              <a:t>(</a:t>
            </a:r>
            <a:r>
              <a:rPr lang="it-IT" altLang="it-IT" sz="2400" b="1" i="1" smtClean="0"/>
              <a:t>X</a:t>
            </a:r>
            <a:r>
              <a:rPr lang="it-IT" altLang="it-IT" sz="2400" b="1" i="1" baseline="-25000" smtClean="0"/>
              <a:t>B</a:t>
            </a:r>
            <a:r>
              <a:rPr lang="it-IT" altLang="it-IT" sz="2400" b="1" baseline="-25000" smtClean="0"/>
              <a:t>1</a:t>
            </a:r>
            <a:r>
              <a:rPr lang="it-IT" altLang="it-IT" sz="2400" b="1" i="1" smtClean="0"/>
              <a:t>, X</a:t>
            </a:r>
            <a:r>
              <a:rPr lang="it-IT" altLang="it-IT" sz="2400" b="1" i="1" baseline="-25000" smtClean="0"/>
              <a:t>B</a:t>
            </a:r>
            <a:r>
              <a:rPr lang="it-IT" altLang="it-IT" sz="2400" b="1" baseline="-25000" smtClean="0"/>
              <a:t>2</a:t>
            </a:r>
            <a:r>
              <a:rPr lang="it-IT" altLang="it-IT" sz="2400" b="1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i="1" smtClean="0"/>
              <a:t>Tecnologia  </a:t>
            </a:r>
            <a:r>
              <a:rPr lang="it-IT" altLang="it-IT" sz="2400" b="1" i="1" smtClean="0"/>
              <a:t>X</a:t>
            </a:r>
            <a:r>
              <a:rPr lang="it-IT" altLang="it-IT" sz="2400" b="1" baseline="-25000" smtClean="0"/>
              <a:t>1</a:t>
            </a:r>
            <a:r>
              <a:rPr lang="it-IT" altLang="it-IT" sz="2400" b="1" smtClean="0"/>
              <a:t> </a:t>
            </a:r>
            <a:r>
              <a:rPr lang="it-IT" altLang="it-IT" sz="2400" b="1" i="1" smtClean="0"/>
              <a:t>= X</a:t>
            </a:r>
            <a:r>
              <a:rPr lang="it-IT" altLang="it-IT" sz="2400" b="1" baseline="-25000" smtClean="0"/>
              <a:t>1</a:t>
            </a:r>
            <a:r>
              <a:rPr lang="it-IT" altLang="it-IT" sz="2400" b="1" smtClean="0"/>
              <a:t> (</a:t>
            </a:r>
            <a:r>
              <a:rPr lang="it-IT" altLang="it-IT" sz="2400" b="1" i="1" smtClean="0"/>
              <a:t>K</a:t>
            </a:r>
            <a:r>
              <a:rPr lang="it-IT" altLang="it-IT" sz="2400" b="1" baseline="-25000" smtClean="0"/>
              <a:t>1</a:t>
            </a:r>
            <a:r>
              <a:rPr lang="it-IT" altLang="it-IT" sz="2400" b="1" smtClean="0"/>
              <a:t>, </a:t>
            </a:r>
            <a:r>
              <a:rPr lang="it-IT" altLang="it-IT" sz="2400" b="1" i="1" smtClean="0"/>
              <a:t>L</a:t>
            </a:r>
            <a:r>
              <a:rPr lang="it-IT" altLang="it-IT" sz="2400" b="1" baseline="-25000" smtClean="0"/>
              <a:t>1</a:t>
            </a:r>
            <a:r>
              <a:rPr lang="it-IT" altLang="it-IT" sz="2400" b="1" smtClean="0"/>
              <a:t>);  </a:t>
            </a:r>
            <a:r>
              <a:rPr lang="it-IT" altLang="it-IT" sz="2400" b="1" i="1" smtClean="0"/>
              <a:t>X</a:t>
            </a:r>
            <a:r>
              <a:rPr lang="it-IT" altLang="it-IT" sz="2400" b="1" baseline="-25000" smtClean="0"/>
              <a:t>2</a:t>
            </a:r>
            <a:r>
              <a:rPr lang="it-IT" altLang="it-IT" sz="2400" b="1" smtClean="0"/>
              <a:t> = </a:t>
            </a:r>
            <a:r>
              <a:rPr lang="it-IT" altLang="it-IT" sz="2400" b="1" i="1" smtClean="0"/>
              <a:t>X</a:t>
            </a:r>
            <a:r>
              <a:rPr lang="it-IT" altLang="it-IT" sz="2400" b="1" smtClean="0"/>
              <a:t> </a:t>
            </a:r>
            <a:r>
              <a:rPr lang="it-IT" altLang="it-IT" sz="2400" b="1" baseline="-25000" smtClean="0"/>
              <a:t>2 </a:t>
            </a:r>
            <a:r>
              <a:rPr lang="it-IT" altLang="it-IT" sz="2400" b="1" smtClean="0"/>
              <a:t>(</a:t>
            </a:r>
            <a:r>
              <a:rPr lang="it-IT" altLang="it-IT" sz="2400" b="1" i="1" smtClean="0"/>
              <a:t>K</a:t>
            </a:r>
            <a:r>
              <a:rPr lang="it-IT" altLang="it-IT" sz="2400" b="1" baseline="-25000" smtClean="0"/>
              <a:t>2</a:t>
            </a:r>
            <a:r>
              <a:rPr lang="it-IT" altLang="it-IT" sz="2400" b="1" smtClean="0"/>
              <a:t>, </a:t>
            </a:r>
            <a:r>
              <a:rPr lang="it-IT" altLang="it-IT" sz="2400" b="1" i="1" smtClean="0"/>
              <a:t>L</a:t>
            </a:r>
            <a:r>
              <a:rPr lang="it-IT" altLang="it-IT" sz="2400" b="1" baseline="-25000" smtClean="0"/>
              <a:t>2</a:t>
            </a:r>
            <a:r>
              <a:rPr lang="it-IT" altLang="it-IT" sz="240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i="1" smtClean="0"/>
              <a:t>Risorse  </a:t>
            </a:r>
            <a:r>
              <a:rPr lang="it-IT" altLang="it-IT" sz="2400" b="1" i="1" smtClean="0"/>
              <a:t>K</a:t>
            </a:r>
            <a:r>
              <a:rPr lang="it-IT" altLang="it-IT" sz="2400" b="1" baseline="-25000" smtClean="0"/>
              <a:t>1</a:t>
            </a:r>
            <a:r>
              <a:rPr lang="it-IT" altLang="it-IT" sz="2400" b="1" smtClean="0"/>
              <a:t> + </a:t>
            </a:r>
            <a:r>
              <a:rPr lang="it-IT" altLang="it-IT" sz="2400" b="1" i="1" smtClean="0"/>
              <a:t>K</a:t>
            </a:r>
            <a:r>
              <a:rPr lang="it-IT" altLang="it-IT" sz="2400" b="1" baseline="-25000" smtClean="0"/>
              <a:t>2</a:t>
            </a:r>
            <a:r>
              <a:rPr lang="it-IT" altLang="it-IT" sz="2400" b="1" smtClean="0"/>
              <a:t> = </a:t>
            </a:r>
            <a:r>
              <a:rPr lang="it-IT" altLang="it-IT" sz="2400" b="1" i="1" smtClean="0"/>
              <a:t>K</a:t>
            </a:r>
            <a:r>
              <a:rPr lang="it-IT" altLang="it-IT" sz="2400" b="1" smtClean="0"/>
              <a:t> ;    </a:t>
            </a:r>
            <a:r>
              <a:rPr lang="it-IT" altLang="it-IT" sz="2400" b="1" i="1" smtClean="0"/>
              <a:t>L</a:t>
            </a:r>
            <a:r>
              <a:rPr lang="it-IT" altLang="it-IT" sz="2400" b="1" baseline="-25000" smtClean="0"/>
              <a:t>1</a:t>
            </a:r>
            <a:r>
              <a:rPr lang="it-IT" altLang="it-IT" sz="2400" b="1" smtClean="0"/>
              <a:t> + </a:t>
            </a:r>
            <a:r>
              <a:rPr lang="it-IT" altLang="it-IT" sz="2400" b="1" i="1" smtClean="0"/>
              <a:t>L</a:t>
            </a:r>
            <a:r>
              <a:rPr lang="it-IT" altLang="it-IT" sz="2400" b="1" baseline="-25000" smtClean="0"/>
              <a:t>2</a:t>
            </a:r>
            <a:r>
              <a:rPr lang="it-IT" altLang="it-IT" sz="2400" b="1" smtClean="0"/>
              <a:t> = </a:t>
            </a:r>
            <a:r>
              <a:rPr lang="it-IT" altLang="it-IT" sz="2400" b="1" i="1" smtClean="0"/>
              <a:t>L</a:t>
            </a:r>
            <a:r>
              <a:rPr lang="it-IT" altLang="it-IT" sz="2400" i="1" smtClean="0"/>
              <a:t>	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b="1" smtClean="0"/>
              <a:t>Rispettando inoltre le equazioni</a:t>
            </a:r>
            <a:r>
              <a:rPr lang="it-IT" altLang="it-IT" sz="2400" smtClean="0"/>
              <a:t>:</a:t>
            </a:r>
            <a:endParaRPr lang="it-IT" altLang="it-IT" sz="2400" i="1" smtClean="0"/>
          </a:p>
          <a:p>
            <a:pPr lvl="1" eaLnBrk="1" hangingPunct="1">
              <a:lnSpc>
                <a:spcPct val="90000"/>
              </a:lnSpc>
            </a:pPr>
            <a:r>
              <a:rPr lang="it-IT" altLang="it-IT" sz="2000" b="1" i="1" smtClean="0"/>
              <a:t>X</a:t>
            </a:r>
            <a:r>
              <a:rPr lang="it-IT" altLang="it-IT" sz="2000" b="1" i="1" baseline="-25000" smtClean="0"/>
              <a:t>A</a:t>
            </a:r>
            <a:r>
              <a:rPr lang="it-IT" altLang="it-IT" sz="2000" b="1" baseline="-25000" smtClean="0"/>
              <a:t>1</a:t>
            </a:r>
            <a:r>
              <a:rPr lang="it-IT" altLang="it-IT" sz="2000" b="1" smtClean="0"/>
              <a:t> + </a:t>
            </a:r>
            <a:r>
              <a:rPr lang="it-IT" altLang="it-IT" sz="2000" b="1" i="1" smtClean="0"/>
              <a:t>X</a:t>
            </a:r>
            <a:r>
              <a:rPr lang="it-IT" altLang="it-IT" sz="2000" b="1" i="1" baseline="-25000" smtClean="0"/>
              <a:t>B</a:t>
            </a:r>
            <a:r>
              <a:rPr lang="it-IT" altLang="it-IT" sz="2000" b="1" baseline="-25000" smtClean="0"/>
              <a:t>1</a:t>
            </a:r>
            <a:r>
              <a:rPr lang="it-IT" altLang="it-IT" sz="2000" b="1" smtClean="0"/>
              <a:t> = </a:t>
            </a:r>
            <a:r>
              <a:rPr lang="it-IT" altLang="it-IT" sz="2000" b="1" i="1" smtClean="0"/>
              <a:t>X</a:t>
            </a:r>
            <a:r>
              <a:rPr lang="it-IT" altLang="it-IT" sz="2000" b="1" baseline="-25000" smtClean="0"/>
              <a:t>1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000" b="1" i="1" smtClean="0"/>
              <a:t>X</a:t>
            </a:r>
            <a:r>
              <a:rPr lang="it-IT" altLang="it-IT" sz="2000" b="1" i="1" baseline="-25000" smtClean="0"/>
              <a:t>A</a:t>
            </a:r>
            <a:r>
              <a:rPr lang="it-IT" altLang="it-IT" sz="2000" b="1" baseline="-25000" smtClean="0"/>
              <a:t>2</a:t>
            </a:r>
            <a:r>
              <a:rPr lang="it-IT" altLang="it-IT" sz="2000" b="1" smtClean="0"/>
              <a:t> + </a:t>
            </a:r>
            <a:r>
              <a:rPr lang="it-IT" altLang="it-IT" sz="2000" b="1" i="1" smtClean="0"/>
              <a:t>X</a:t>
            </a:r>
            <a:r>
              <a:rPr lang="it-IT" altLang="it-IT" sz="2000" b="1" i="1" baseline="-25000" smtClean="0"/>
              <a:t>B</a:t>
            </a:r>
            <a:r>
              <a:rPr lang="it-IT" altLang="it-IT" sz="2000" b="1" baseline="-25000" smtClean="0"/>
              <a:t>2</a:t>
            </a:r>
            <a:r>
              <a:rPr lang="it-IT" altLang="it-IT" sz="2000" b="1" smtClean="0"/>
              <a:t> = </a:t>
            </a:r>
            <a:r>
              <a:rPr lang="it-IT" altLang="it-IT" sz="2000" b="1" i="1" smtClean="0"/>
              <a:t>X</a:t>
            </a:r>
            <a:r>
              <a:rPr lang="it-IT" altLang="it-IT" sz="2000" b="1" baseline="-25000" smtClean="0"/>
              <a:t>2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I risultati dell’equilibrio sono le condizioni di ottimo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b="1" i="1" smtClean="0"/>
              <a:t>SMS</a:t>
            </a:r>
            <a:r>
              <a:rPr lang="it-IT" altLang="it-IT" sz="2400" b="1" i="1" baseline="-25000" smtClean="0"/>
              <a:t>A</a:t>
            </a:r>
            <a:r>
              <a:rPr lang="it-IT" altLang="it-IT" sz="2800" smtClean="0"/>
              <a:t>=</a:t>
            </a:r>
            <a:r>
              <a:rPr lang="it-IT" altLang="it-IT" sz="2400" b="1" i="1" smtClean="0"/>
              <a:t>SMS</a:t>
            </a:r>
            <a:r>
              <a:rPr lang="it-IT" altLang="it-IT" sz="2400" b="1" i="1" baseline="-25000" smtClean="0"/>
              <a:t>B</a:t>
            </a:r>
            <a:r>
              <a:rPr lang="it-IT" altLang="it-IT" sz="2800" smtClean="0"/>
              <a:t>=</a:t>
            </a:r>
            <a:r>
              <a:rPr lang="it-IT" altLang="it-IT" sz="2800" b="1" i="1" smtClean="0"/>
              <a:t>p</a:t>
            </a:r>
            <a:r>
              <a:rPr lang="it-IT" altLang="it-IT" sz="2800" b="1" baseline="-25000" smtClean="0"/>
              <a:t>1</a:t>
            </a:r>
            <a:r>
              <a:rPr lang="it-IT" altLang="it-IT" sz="2800" smtClean="0"/>
              <a:t>/</a:t>
            </a:r>
            <a:r>
              <a:rPr lang="it-IT" altLang="it-IT" sz="2800" b="1" i="1" smtClean="0"/>
              <a:t>p</a:t>
            </a:r>
            <a:r>
              <a:rPr lang="it-IT" altLang="it-IT" sz="2800" baseline="-25000" smtClean="0"/>
              <a:t>2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b="1" i="1" smtClean="0"/>
              <a:t>SMST=w/r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b="1" i="1" smtClean="0">
                <a:sym typeface="Symbol" panose="05050102010706020507" pitchFamily="18" charset="2"/>
              </a:rPr>
              <a:t>X</a:t>
            </a:r>
            <a:r>
              <a:rPr lang="it-IT" altLang="it-IT" sz="2400" b="1" baseline="-25000" smtClean="0">
                <a:sym typeface="Symbol" panose="05050102010706020507" pitchFamily="18" charset="2"/>
              </a:rPr>
              <a:t>2</a:t>
            </a:r>
            <a:r>
              <a:rPr lang="it-IT" altLang="it-IT" sz="2800" smtClean="0">
                <a:sym typeface="Symbol" panose="05050102010706020507" pitchFamily="18" charset="2"/>
              </a:rPr>
              <a:t>/</a:t>
            </a:r>
            <a:r>
              <a:rPr lang="it-IT" altLang="it-IT" sz="2400" b="1" i="1" smtClean="0">
                <a:sym typeface="Symbol" panose="05050102010706020507" pitchFamily="18" charset="2"/>
              </a:rPr>
              <a:t> X</a:t>
            </a:r>
            <a:r>
              <a:rPr lang="it-IT" altLang="it-IT" sz="2400" b="1" baseline="-25000" smtClean="0">
                <a:sym typeface="Symbol" panose="05050102010706020507" pitchFamily="18" charset="2"/>
              </a:rPr>
              <a:t>1</a:t>
            </a:r>
            <a:r>
              <a:rPr lang="it-IT" altLang="it-IT" sz="2800" smtClean="0">
                <a:sym typeface="Symbol" panose="05050102010706020507" pitchFamily="18" charset="2"/>
              </a:rPr>
              <a:t>=</a:t>
            </a:r>
            <a:r>
              <a:rPr lang="it-IT" altLang="it-IT" sz="2400" b="1" i="1" smtClean="0">
                <a:sym typeface="Symbol" panose="05050102010706020507" pitchFamily="18" charset="2"/>
              </a:rPr>
              <a:t>SMT</a:t>
            </a:r>
            <a:r>
              <a:rPr lang="it-IT" altLang="it-IT" sz="2800" smtClean="0">
                <a:sym typeface="Symbol" panose="05050102010706020507" pitchFamily="18" charset="2"/>
              </a:rPr>
              <a:t>=</a:t>
            </a:r>
            <a:r>
              <a:rPr lang="it-IT" altLang="it-IT" sz="2400" b="1" i="1" smtClean="0"/>
              <a:t>p</a:t>
            </a:r>
            <a:r>
              <a:rPr lang="it-IT" altLang="it-IT" sz="2400" b="1" baseline="-25000" smtClean="0"/>
              <a:t>1</a:t>
            </a:r>
            <a:r>
              <a:rPr lang="it-IT" altLang="it-IT" sz="2400" smtClean="0"/>
              <a:t>/</a:t>
            </a:r>
            <a:r>
              <a:rPr lang="it-IT" altLang="it-IT" sz="2400" b="1" i="1" smtClean="0"/>
              <a:t>p</a:t>
            </a:r>
            <a:r>
              <a:rPr lang="it-IT" altLang="it-IT" sz="2400" baseline="-25000" smtClean="0"/>
              <a:t>2</a:t>
            </a:r>
            <a:endParaRPr lang="it-IT" altLang="it-IT" sz="2800" b="1" smtClean="0"/>
          </a:p>
        </p:txBody>
      </p:sp>
    </p:spTree>
    <p:extLst>
      <p:ext uri="{BB962C8B-B14F-4D97-AF65-F5344CB8AC3E}">
        <p14:creationId xmlns:p14="http://schemas.microsoft.com/office/powerpoint/2010/main" val="355382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1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1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51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L’ottimo nella scelta dei fattori</a:t>
            </a:r>
            <a:endParaRPr lang="it-IT" dirty="0"/>
          </a:p>
        </p:txBody>
      </p:sp>
      <p:sp>
        <p:nvSpPr>
          <p:cNvPr id="1028" name="Segnaposto contenuto 2"/>
          <p:cNvSpPr>
            <a:spLocks noGrp="1"/>
          </p:cNvSpPr>
          <p:nvPr>
            <p:ph idx="1"/>
          </p:nvPr>
        </p:nvSpPr>
        <p:spPr>
          <a:xfrm>
            <a:off x="5057996" y="1638839"/>
            <a:ext cx="3486150" cy="4667250"/>
          </a:xfrm>
        </p:spPr>
        <p:txBody>
          <a:bodyPr/>
          <a:lstStyle/>
          <a:p>
            <a:r>
              <a:rPr lang="it-IT" altLang="it-IT" dirty="0" smtClean="0"/>
              <a:t>Con una distribuzione </a:t>
            </a:r>
            <a:r>
              <a:rPr lang="it-IT" altLang="it-IT" b="1" i="1" dirty="0" smtClean="0"/>
              <a:t>K</a:t>
            </a:r>
            <a:r>
              <a:rPr lang="it-IT" altLang="it-IT" dirty="0" smtClean="0"/>
              <a:t> e </a:t>
            </a:r>
            <a:r>
              <a:rPr lang="it-IT" altLang="it-IT" b="1" i="1" dirty="0" smtClean="0"/>
              <a:t>L</a:t>
            </a:r>
            <a:r>
              <a:rPr lang="it-IT" altLang="it-IT" dirty="0" smtClean="0"/>
              <a:t> in </a:t>
            </a:r>
            <a:r>
              <a:rPr lang="it-IT" altLang="it-IT" b="1" i="1" dirty="0" smtClean="0"/>
              <a:t>C</a:t>
            </a:r>
            <a:r>
              <a:rPr lang="it-IT" altLang="it-IT" dirty="0" smtClean="0"/>
              <a:t> la produzione non è massimizzata</a:t>
            </a:r>
          </a:p>
          <a:p>
            <a:r>
              <a:rPr lang="it-IT" altLang="it-IT" dirty="0" smtClean="0"/>
              <a:t>Condizione di massimo </a:t>
            </a:r>
            <a:r>
              <a:rPr lang="it-IT" altLang="it-IT" b="1" i="1" dirty="0" smtClean="0"/>
              <a:t>SMST</a:t>
            </a:r>
            <a:r>
              <a:rPr lang="it-IT" altLang="it-IT" b="1" baseline="-25000" dirty="0" smtClean="0"/>
              <a:t>1 </a:t>
            </a:r>
            <a:r>
              <a:rPr lang="it-IT" altLang="it-IT" dirty="0" smtClean="0"/>
              <a:t>= </a:t>
            </a:r>
            <a:r>
              <a:rPr lang="it-IT" altLang="it-IT" b="1" i="1" dirty="0" smtClean="0"/>
              <a:t>SMST</a:t>
            </a:r>
            <a:r>
              <a:rPr lang="it-IT" altLang="it-IT" b="1" baseline="-25000" dirty="0" smtClean="0"/>
              <a:t>2 </a:t>
            </a:r>
            <a:r>
              <a:rPr lang="it-IT" altLang="it-IT" dirty="0" smtClean="0"/>
              <a:t>= </a:t>
            </a:r>
            <a:r>
              <a:rPr lang="it-IT" altLang="it-IT" b="1" i="1" dirty="0" smtClean="0"/>
              <a:t>w/r</a:t>
            </a:r>
            <a:endParaRPr lang="it-IT" altLang="it-IT" dirty="0" smtClean="0"/>
          </a:p>
        </p:txBody>
      </p:sp>
      <p:sp>
        <p:nvSpPr>
          <p:cNvPr id="922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BFF4C2A-F01A-4D5F-9248-29A5C9CB264B}" type="slidenum">
              <a:rPr lang="it-IT" altLang="it-IT" sz="1400"/>
              <a:pPr eaLnBrk="1" hangingPunct="1"/>
              <a:t>5</a:t>
            </a:fld>
            <a:endParaRPr lang="it-IT" altLang="it-IT" sz="1400"/>
          </a:p>
        </p:txBody>
      </p:sp>
      <p:sp>
        <p:nvSpPr>
          <p:cNvPr id="9221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3" name="Group 6"/>
          <p:cNvGrpSpPr>
            <a:grpSpLocks noChangeAspect="1"/>
          </p:cNvGrpSpPr>
          <p:nvPr/>
        </p:nvGrpSpPr>
        <p:grpSpPr bwMode="auto">
          <a:xfrm>
            <a:off x="500063" y="2000250"/>
            <a:ext cx="4543425" cy="4071938"/>
            <a:chOff x="3171" y="1665"/>
            <a:chExt cx="5950" cy="5333"/>
          </a:xfrm>
        </p:grpSpPr>
        <p:sp>
          <p:nvSpPr>
            <p:cNvPr id="9223" name="AutoShape 39"/>
            <p:cNvSpPr>
              <a:spLocks noChangeAspect="1" noChangeArrowheads="1" noTextEdit="1"/>
            </p:cNvSpPr>
            <p:nvPr/>
          </p:nvSpPr>
          <p:spPr bwMode="auto">
            <a:xfrm>
              <a:off x="3171" y="1665"/>
              <a:ext cx="5950" cy="5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24" name="Line 38"/>
            <p:cNvSpPr>
              <a:spLocks noChangeShapeType="1"/>
            </p:cNvSpPr>
            <p:nvPr/>
          </p:nvSpPr>
          <p:spPr bwMode="auto">
            <a:xfrm>
              <a:off x="4256" y="2491"/>
              <a:ext cx="0" cy="308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25" name="Line 37"/>
            <p:cNvSpPr>
              <a:spLocks noChangeShapeType="1"/>
            </p:cNvSpPr>
            <p:nvPr/>
          </p:nvSpPr>
          <p:spPr bwMode="auto">
            <a:xfrm>
              <a:off x="4256" y="5580"/>
              <a:ext cx="406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26" name="Text Box 36"/>
            <p:cNvSpPr txBox="1">
              <a:spLocks noChangeArrowheads="1"/>
            </p:cNvSpPr>
            <p:nvPr/>
          </p:nvSpPr>
          <p:spPr bwMode="auto">
            <a:xfrm>
              <a:off x="3323" y="2637"/>
              <a:ext cx="942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2000" b="1" i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27" name="Text Box 35"/>
            <p:cNvSpPr txBox="1">
              <a:spLocks noChangeArrowheads="1"/>
            </p:cNvSpPr>
            <p:nvPr/>
          </p:nvSpPr>
          <p:spPr bwMode="auto">
            <a:xfrm>
              <a:off x="7654" y="5756"/>
              <a:ext cx="691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L</a:t>
              </a:r>
              <a:endParaRPr lang="en-US" altLang="it-IT"/>
            </a:p>
          </p:txBody>
        </p:sp>
        <p:sp>
          <p:nvSpPr>
            <p:cNvPr id="9228" name="Text Box 34"/>
            <p:cNvSpPr txBox="1">
              <a:spLocks noChangeArrowheads="1"/>
            </p:cNvSpPr>
            <p:nvPr/>
          </p:nvSpPr>
          <p:spPr bwMode="auto">
            <a:xfrm>
              <a:off x="3726" y="5695"/>
              <a:ext cx="689" cy="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8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r>
                <a:rPr lang="en-US" altLang="it-IT" sz="18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29" name="Line 33"/>
            <p:cNvSpPr>
              <a:spLocks noChangeShapeType="1"/>
            </p:cNvSpPr>
            <p:nvPr/>
          </p:nvSpPr>
          <p:spPr bwMode="auto">
            <a:xfrm rot="10800000">
              <a:off x="7930" y="2804"/>
              <a:ext cx="0" cy="30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30" name="Line 32"/>
            <p:cNvSpPr>
              <a:spLocks noChangeShapeType="1"/>
            </p:cNvSpPr>
            <p:nvPr/>
          </p:nvSpPr>
          <p:spPr bwMode="auto">
            <a:xfrm rot="10800000">
              <a:off x="3865" y="2804"/>
              <a:ext cx="40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31" name="Line 31"/>
            <p:cNvSpPr>
              <a:spLocks noChangeShapeType="1"/>
            </p:cNvSpPr>
            <p:nvPr/>
          </p:nvSpPr>
          <p:spPr bwMode="auto">
            <a:xfrm>
              <a:off x="4265" y="4331"/>
              <a:ext cx="367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32" name="Freeform 30"/>
            <p:cNvSpPr>
              <a:spLocks/>
            </p:cNvSpPr>
            <p:nvPr/>
          </p:nvSpPr>
          <p:spPr bwMode="auto">
            <a:xfrm>
              <a:off x="5597" y="3371"/>
              <a:ext cx="2073" cy="1545"/>
            </a:xfrm>
            <a:custGeom>
              <a:avLst/>
              <a:gdLst>
                <a:gd name="T0" fmla="*/ 13 w 2268"/>
                <a:gd name="T1" fmla="*/ 0 h 1965"/>
                <a:gd name="T2" fmla="*/ 96 w 2268"/>
                <a:gd name="T3" fmla="*/ 287 h 1965"/>
                <a:gd name="T4" fmla="*/ 589 w 2268"/>
                <a:gd name="T5" fmla="*/ 585 h 1965"/>
                <a:gd name="T6" fmla="*/ 1164 w 2268"/>
                <a:gd name="T7" fmla="*/ 722 h 1965"/>
                <a:gd name="T8" fmla="*/ 1583 w 2268"/>
                <a:gd name="T9" fmla="*/ 751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33" name="Freeform 29"/>
            <p:cNvSpPr>
              <a:spLocks/>
            </p:cNvSpPr>
            <p:nvPr/>
          </p:nvSpPr>
          <p:spPr bwMode="auto">
            <a:xfrm rot="10800000">
              <a:off x="5193" y="3657"/>
              <a:ext cx="2253" cy="1605"/>
            </a:xfrm>
            <a:custGeom>
              <a:avLst/>
              <a:gdLst>
                <a:gd name="T0" fmla="*/ 18 w 2268"/>
                <a:gd name="T1" fmla="*/ 0 h 1965"/>
                <a:gd name="T2" fmla="*/ 134 w 2268"/>
                <a:gd name="T3" fmla="*/ 334 h 1965"/>
                <a:gd name="T4" fmla="*/ 821 w 2268"/>
                <a:gd name="T5" fmla="*/ 681 h 1965"/>
                <a:gd name="T6" fmla="*/ 1624 w 2268"/>
                <a:gd name="T7" fmla="*/ 841 h 1965"/>
                <a:gd name="T8" fmla="*/ 2208 w 2268"/>
                <a:gd name="T9" fmla="*/ 875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34" name="Text Box 28"/>
            <p:cNvSpPr txBox="1">
              <a:spLocks noChangeArrowheads="1"/>
            </p:cNvSpPr>
            <p:nvPr/>
          </p:nvSpPr>
          <p:spPr bwMode="auto">
            <a:xfrm>
              <a:off x="7930" y="2235"/>
              <a:ext cx="690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8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r>
                <a:rPr lang="en-US" altLang="it-IT" sz="18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35" name="Freeform 27"/>
            <p:cNvSpPr>
              <a:spLocks/>
            </p:cNvSpPr>
            <p:nvPr/>
          </p:nvSpPr>
          <p:spPr bwMode="auto">
            <a:xfrm rot="10800000">
              <a:off x="4966" y="3911"/>
              <a:ext cx="2028" cy="1365"/>
            </a:xfrm>
            <a:custGeom>
              <a:avLst/>
              <a:gdLst>
                <a:gd name="T0" fmla="*/ 12 w 2268"/>
                <a:gd name="T1" fmla="*/ 0 h 1965"/>
                <a:gd name="T2" fmla="*/ 88 w 2268"/>
                <a:gd name="T3" fmla="*/ 174 h 1965"/>
                <a:gd name="T4" fmla="*/ 539 w 2268"/>
                <a:gd name="T5" fmla="*/ 356 h 1965"/>
                <a:gd name="T6" fmla="*/ 1066 w 2268"/>
                <a:gd name="T7" fmla="*/ 440 h 1965"/>
                <a:gd name="T8" fmla="*/ 1449 w 2268"/>
                <a:gd name="T9" fmla="*/ 458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36" name="Freeform 26"/>
            <p:cNvSpPr>
              <a:spLocks/>
            </p:cNvSpPr>
            <p:nvPr/>
          </p:nvSpPr>
          <p:spPr bwMode="auto">
            <a:xfrm>
              <a:off x="5747" y="3205"/>
              <a:ext cx="1848" cy="1472"/>
            </a:xfrm>
            <a:custGeom>
              <a:avLst/>
              <a:gdLst>
                <a:gd name="T0" fmla="*/ 8 w 2268"/>
                <a:gd name="T1" fmla="*/ 0 h 1965"/>
                <a:gd name="T2" fmla="*/ 60 w 2268"/>
                <a:gd name="T3" fmla="*/ 236 h 1965"/>
                <a:gd name="T4" fmla="*/ 372 w 2268"/>
                <a:gd name="T5" fmla="*/ 482 h 1965"/>
                <a:gd name="T6" fmla="*/ 735 w 2268"/>
                <a:gd name="T7" fmla="*/ 596 h 1965"/>
                <a:gd name="T8" fmla="*/ 1000 w 2268"/>
                <a:gd name="T9" fmla="*/ 619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37" name="Line 25"/>
            <p:cNvSpPr>
              <a:spLocks noChangeShapeType="1"/>
            </p:cNvSpPr>
            <p:nvPr/>
          </p:nvSpPr>
          <p:spPr bwMode="auto">
            <a:xfrm>
              <a:off x="6440" y="2786"/>
              <a:ext cx="0" cy="279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38" name="Text Box 24"/>
            <p:cNvSpPr txBox="1">
              <a:spLocks noChangeArrowheads="1"/>
            </p:cNvSpPr>
            <p:nvPr/>
          </p:nvSpPr>
          <p:spPr bwMode="auto">
            <a:xfrm>
              <a:off x="6065" y="3760"/>
              <a:ext cx="630" cy="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8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39" name="Text Box 23"/>
            <p:cNvSpPr txBox="1">
              <a:spLocks noChangeArrowheads="1"/>
            </p:cNvSpPr>
            <p:nvPr/>
          </p:nvSpPr>
          <p:spPr bwMode="auto">
            <a:xfrm>
              <a:off x="6994" y="2068"/>
              <a:ext cx="751" cy="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2000" b="1" i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</a:t>
              </a:r>
              <a:r>
                <a:rPr lang="en-US" altLang="it-IT" sz="20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40" name="Text Box 22"/>
            <p:cNvSpPr txBox="1">
              <a:spLocks noChangeArrowheads="1"/>
            </p:cNvSpPr>
            <p:nvPr/>
          </p:nvSpPr>
          <p:spPr bwMode="auto">
            <a:xfrm>
              <a:off x="8220" y="3343"/>
              <a:ext cx="901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2000" b="1" i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</a:t>
              </a:r>
              <a:r>
                <a:rPr lang="en-US" altLang="it-IT" sz="20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41" name="Text Box 21"/>
            <p:cNvSpPr txBox="1">
              <a:spLocks noChangeArrowheads="1"/>
            </p:cNvSpPr>
            <p:nvPr/>
          </p:nvSpPr>
          <p:spPr bwMode="auto">
            <a:xfrm>
              <a:off x="4966" y="5695"/>
              <a:ext cx="974" cy="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2000" b="1" i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</a:t>
              </a:r>
              <a:r>
                <a:rPr lang="en-US" altLang="it-IT" sz="20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42" name="Text Box 20"/>
            <p:cNvSpPr txBox="1">
              <a:spLocks noChangeArrowheads="1"/>
            </p:cNvSpPr>
            <p:nvPr/>
          </p:nvSpPr>
          <p:spPr bwMode="auto">
            <a:xfrm>
              <a:off x="3323" y="4602"/>
              <a:ext cx="868" cy="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2000" b="1" i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</a:t>
              </a:r>
              <a:r>
                <a:rPr lang="en-US" altLang="it-IT" sz="20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43" name="AutoShape 19"/>
            <p:cNvSpPr>
              <a:spLocks/>
            </p:cNvSpPr>
            <p:nvPr/>
          </p:nvSpPr>
          <p:spPr bwMode="auto">
            <a:xfrm>
              <a:off x="7969" y="2804"/>
              <a:ext cx="251" cy="1527"/>
            </a:xfrm>
            <a:prstGeom prst="rightBrace">
              <a:avLst>
                <a:gd name="adj1" fmla="val 50697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44" name="AutoShape 18"/>
            <p:cNvSpPr>
              <a:spLocks/>
            </p:cNvSpPr>
            <p:nvPr/>
          </p:nvSpPr>
          <p:spPr bwMode="auto">
            <a:xfrm>
              <a:off x="4009" y="4361"/>
              <a:ext cx="152" cy="1215"/>
            </a:xfrm>
            <a:prstGeom prst="leftBrace">
              <a:avLst>
                <a:gd name="adj1" fmla="val 66612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45" name="Text Box 17"/>
            <p:cNvSpPr txBox="1">
              <a:spLocks noChangeArrowheads="1"/>
            </p:cNvSpPr>
            <p:nvPr/>
          </p:nvSpPr>
          <p:spPr bwMode="auto">
            <a:xfrm>
              <a:off x="5116" y="3189"/>
              <a:ext cx="631" cy="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8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46" name="AutoShape 16"/>
            <p:cNvSpPr>
              <a:spLocks/>
            </p:cNvSpPr>
            <p:nvPr/>
          </p:nvSpPr>
          <p:spPr bwMode="auto">
            <a:xfrm rot="5400000">
              <a:off x="5193" y="4717"/>
              <a:ext cx="225" cy="2100"/>
            </a:xfrm>
            <a:prstGeom prst="rightBrace">
              <a:avLst>
                <a:gd name="adj1" fmla="val 77778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47" name="AutoShape 15"/>
            <p:cNvSpPr>
              <a:spLocks/>
            </p:cNvSpPr>
            <p:nvPr/>
          </p:nvSpPr>
          <p:spPr bwMode="auto">
            <a:xfrm rot="-5400000">
              <a:off x="7083" y="1916"/>
              <a:ext cx="197" cy="1484"/>
            </a:xfrm>
            <a:prstGeom prst="rightBrace">
              <a:avLst>
                <a:gd name="adj1" fmla="val 62775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48" name="Oval 14"/>
            <p:cNvSpPr>
              <a:spLocks noChangeArrowheads="1"/>
            </p:cNvSpPr>
            <p:nvPr/>
          </p:nvSpPr>
          <p:spPr bwMode="auto">
            <a:xfrm>
              <a:off x="6365" y="4248"/>
              <a:ext cx="143" cy="143"/>
            </a:xfrm>
            <a:prstGeom prst="ellipse">
              <a:avLst/>
            </a:prstGeom>
            <a:solidFill>
              <a:srgbClr val="974706"/>
            </a:solidFill>
            <a:ln w="9525">
              <a:solidFill>
                <a:srgbClr val="974706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49" name="Oval 13"/>
            <p:cNvSpPr>
              <a:spLocks noChangeArrowheads="1"/>
            </p:cNvSpPr>
            <p:nvPr/>
          </p:nvSpPr>
          <p:spPr bwMode="auto">
            <a:xfrm>
              <a:off x="5529" y="3588"/>
              <a:ext cx="143" cy="144"/>
            </a:xfrm>
            <a:prstGeom prst="ellipse">
              <a:avLst/>
            </a:prstGeom>
            <a:solidFill>
              <a:srgbClr val="974706"/>
            </a:solidFill>
            <a:ln w="9525">
              <a:solidFill>
                <a:srgbClr val="974706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cxnSp>
          <p:nvCxnSpPr>
            <p:cNvPr id="9250" name="AutoShape 12"/>
            <p:cNvCxnSpPr>
              <a:cxnSpLocks noChangeShapeType="1"/>
            </p:cNvCxnSpPr>
            <p:nvPr/>
          </p:nvCxnSpPr>
          <p:spPr bwMode="auto">
            <a:xfrm flipH="1" flipV="1">
              <a:off x="6979" y="5377"/>
              <a:ext cx="432" cy="8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51" name="AutoShape 11"/>
            <p:cNvCxnSpPr>
              <a:cxnSpLocks noChangeShapeType="1"/>
            </p:cNvCxnSpPr>
            <p:nvPr/>
          </p:nvCxnSpPr>
          <p:spPr bwMode="auto">
            <a:xfrm flipV="1">
              <a:off x="7411" y="5276"/>
              <a:ext cx="35" cy="9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52" name="Text Box 10"/>
            <p:cNvSpPr txBox="1">
              <a:spLocks noChangeArrowheads="1"/>
            </p:cNvSpPr>
            <p:nvPr/>
          </p:nvSpPr>
          <p:spPr bwMode="auto">
            <a:xfrm>
              <a:off x="6201" y="6266"/>
              <a:ext cx="2607" cy="5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6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Isoquanti del bene 2</a:t>
              </a:r>
              <a:endParaRPr lang="en-US" altLang="it-IT" sz="3600" b="1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53" name="Text Box 9"/>
            <p:cNvSpPr txBox="1">
              <a:spLocks noChangeArrowheads="1"/>
            </p:cNvSpPr>
            <p:nvPr/>
          </p:nvSpPr>
          <p:spPr bwMode="auto">
            <a:xfrm>
              <a:off x="4256" y="1875"/>
              <a:ext cx="2419" cy="4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4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Isoquanti del </a:t>
              </a:r>
              <a:r>
                <a:rPr lang="en-US" altLang="it-IT" sz="16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bene</a:t>
              </a:r>
              <a:r>
                <a:rPr lang="en-US" altLang="it-IT" sz="14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1</a:t>
              </a:r>
              <a:endParaRPr lang="en-US" altLang="it-IT" sz="3200" b="1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254" name="AutoShape 8"/>
            <p:cNvCxnSpPr>
              <a:cxnSpLocks noChangeShapeType="1"/>
            </p:cNvCxnSpPr>
            <p:nvPr/>
          </p:nvCxnSpPr>
          <p:spPr bwMode="auto">
            <a:xfrm>
              <a:off x="5466" y="2359"/>
              <a:ext cx="53" cy="98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55" name="AutoShape 7"/>
            <p:cNvCxnSpPr>
              <a:cxnSpLocks noChangeShapeType="1"/>
            </p:cNvCxnSpPr>
            <p:nvPr/>
          </p:nvCxnSpPr>
          <p:spPr bwMode="auto">
            <a:xfrm>
              <a:off x="5466" y="2359"/>
              <a:ext cx="356" cy="8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02236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E9A87D7-69DB-46AF-ADB4-0F3A0918B70D}" type="slidenum">
              <a:rPr lang="it-IT" altLang="it-IT" sz="1400"/>
              <a:pPr eaLnBrk="1" hangingPunct="1"/>
              <a:t>6</a:t>
            </a:fld>
            <a:endParaRPr lang="it-IT" altLang="it-IT" sz="1400"/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23913"/>
            <a:ext cx="7772400" cy="803275"/>
          </a:xfrm>
        </p:spPr>
        <p:txBody>
          <a:bodyPr/>
          <a:lstStyle/>
          <a:p>
            <a:pPr eaLnBrk="1" hangingPunct="1">
              <a:defRPr/>
            </a:pPr>
            <a:r>
              <a:rPr lang="it-IT" dirty="0" smtClean="0"/>
              <a:t>L’ottimo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46250"/>
            <a:ext cx="7772400" cy="44910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it-IT" sz="2800" dirty="0" smtClean="0"/>
              <a:t>Gli ottimi sono infiniti ma, tra di essi occorre individuare l’ottimo preferito dalla collettività, quello che rende massimo il benessere sociale – </a:t>
            </a:r>
            <a:r>
              <a:rPr lang="it-IT" sz="2800" i="1" dirty="0" smtClean="0"/>
              <a:t>ottimo degli ottimi</a:t>
            </a:r>
            <a:r>
              <a:rPr lang="it-IT" sz="2800" dirty="0" smtClean="0"/>
              <a:t>. </a:t>
            </a:r>
          </a:p>
          <a:p>
            <a:pPr eaLnBrk="1" hangingPunct="1">
              <a:defRPr/>
            </a:pPr>
            <a:r>
              <a:rPr lang="it-IT" sz="2800" b="1" dirty="0" smtClean="0"/>
              <a:t>Qui si inserisce la questione dell’equità che è alla base del II teorema fondamentale dell’economia del benessere</a:t>
            </a:r>
          </a:p>
          <a:p>
            <a:pPr eaLnBrk="1" hangingPunct="1">
              <a:defRPr/>
            </a:pPr>
            <a:r>
              <a:rPr lang="it-IT" sz="2800" dirty="0" smtClean="0"/>
              <a:t>ogni allocazione </a:t>
            </a:r>
            <a:r>
              <a:rPr lang="it-IT" sz="2800" dirty="0" err="1" smtClean="0"/>
              <a:t>Pareto-ottimale</a:t>
            </a:r>
            <a:r>
              <a:rPr lang="it-IT" sz="2800" dirty="0" smtClean="0"/>
              <a:t> può essere raggiunta tramite meccanismi di 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file" tooltip="Concorrenza perfetta"/>
              </a:rPr>
              <a:t>concorrenza perfetta</a:t>
            </a:r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it-IT" sz="2800" dirty="0" smtClean="0"/>
              <a:t> una volta </a:t>
            </a:r>
            <a:r>
              <a:rPr lang="it-IT" sz="2800" dirty="0" err="1" smtClean="0"/>
              <a:t>redistribuite</a:t>
            </a:r>
            <a:r>
              <a:rPr lang="it-IT" sz="2800" dirty="0" smtClean="0"/>
              <a:t> adeguatamente le dotazioni iniziali tra gli agenti</a:t>
            </a:r>
            <a:endParaRPr lang="it-IT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12241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97817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secondo teorema dell’economia del benessere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57813" y="1891290"/>
            <a:ext cx="3357563" cy="4310062"/>
          </a:xfrm>
        </p:spPr>
        <p:txBody>
          <a:bodyPr>
            <a:normAutofit fontScale="92500" lnSpcReduction="10000"/>
          </a:bodyPr>
          <a:lstStyle/>
          <a:p>
            <a:r>
              <a:rPr lang="it-IT" altLang="it-IT" dirty="0" smtClean="0"/>
              <a:t>Dotazione iniziale </a:t>
            </a:r>
            <a:r>
              <a:rPr lang="it-IT" altLang="it-IT" b="1" i="1" dirty="0" smtClean="0"/>
              <a:t>R equilibrio  P</a:t>
            </a:r>
          </a:p>
          <a:p>
            <a:r>
              <a:rPr lang="it-IT" altLang="it-IT" dirty="0" smtClean="0"/>
              <a:t>Se è desiderabile l’equilibrio </a:t>
            </a:r>
            <a:r>
              <a:rPr lang="it-IT" altLang="it-IT" b="1" i="1" dirty="0" smtClean="0"/>
              <a:t>Q </a:t>
            </a:r>
            <a:r>
              <a:rPr lang="it-IT" altLang="it-IT" dirty="0" smtClean="0"/>
              <a:t>bisogna spostare la dotazione iniziale a </a:t>
            </a:r>
            <a:r>
              <a:rPr lang="it-IT" altLang="it-IT" b="1" i="1" dirty="0" smtClean="0"/>
              <a:t>C</a:t>
            </a:r>
          </a:p>
        </p:txBody>
      </p:sp>
      <p:sp>
        <p:nvSpPr>
          <p:cNvPr id="102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7043AF8-66F4-4DE7-BED3-3CCFE42165B4}" type="slidenum">
              <a:rPr lang="it-IT" altLang="it-IT" sz="1400"/>
              <a:pPr eaLnBrk="1" hangingPunct="1"/>
              <a:t>7</a:t>
            </a:fld>
            <a:endParaRPr lang="it-IT" altLang="it-IT" sz="1400"/>
          </a:p>
        </p:txBody>
      </p:sp>
      <p:graphicFrame>
        <p:nvGraphicFramePr>
          <p:cNvPr id="161796" name="Object 4"/>
          <p:cNvGraphicFramePr>
            <a:graphicFrameLocks noChangeAspect="1"/>
          </p:cNvGraphicFramePr>
          <p:nvPr/>
        </p:nvGraphicFramePr>
        <p:xfrm>
          <a:off x="214313" y="2143125"/>
          <a:ext cx="5143500" cy="37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icture" r:id="rId4" imgW="3533760" imgH="2581200" progId="Word.Picture.8">
                  <p:embed/>
                </p:oleObj>
              </mc:Choice>
              <mc:Fallback>
                <p:oleObj name="Picture" r:id="rId4" imgW="3533760" imgH="2581200" progId="Word.Picture.8">
                  <p:embed/>
                  <p:pic>
                    <p:nvPicPr>
                      <p:cNvPr id="1617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2143125"/>
                        <a:ext cx="5143500" cy="3778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762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smtClean="0"/>
              <a:t>La frontiera di First Best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8253" y="1476375"/>
            <a:ext cx="4845772" cy="49244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Il luogo geometrico delle possibili soluzioni Pareto efficienti è infinito.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Rappresentabile in un grafico in cui nel piano (</a:t>
            </a:r>
            <a:r>
              <a:rPr lang="it-IT" altLang="it-IT" sz="2400" b="1" i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U</a:t>
            </a:r>
            <a:r>
              <a:rPr lang="it-IT" altLang="it-IT" sz="2400" b="1" i="1" baseline="30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it-IT" altLang="it-IT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,</a:t>
            </a:r>
            <a:r>
              <a:rPr lang="it-IT" altLang="it-IT" sz="2400" b="1" i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U</a:t>
            </a:r>
            <a:r>
              <a:rPr lang="it-IT" altLang="it-IT" sz="2400" b="1" i="1" baseline="30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it-IT" altLang="it-IT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) possono essere misurati i </a:t>
            </a:r>
            <a:r>
              <a:rPr lang="it-IT" altLang="it-IT" sz="24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livelli</a:t>
            </a:r>
            <a:r>
              <a:rPr lang="it-IT" altLang="it-IT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di benessere degli individui </a:t>
            </a:r>
            <a:r>
              <a:rPr lang="it-IT" altLang="it-IT" sz="2400" b="1" i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it-IT" altLang="it-IT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, </a:t>
            </a:r>
            <a:r>
              <a:rPr lang="it-IT" altLang="it-IT" sz="2400" b="1" i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B.</a:t>
            </a:r>
            <a:endParaRPr lang="it-IT" altLang="it-IT" sz="2400" dirty="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400" dirty="0" smtClean="0">
                <a:cs typeface="Times New Roman" panose="02020603050405020304" pitchFamily="18" charset="0"/>
              </a:rPr>
              <a:t>Si delimita così la frontiera delle possibilità di utilità in cui tutti i punti che giacciono su tale frontiera possono essere indicati come punti di </a:t>
            </a:r>
            <a:r>
              <a:rPr lang="it-IT" altLang="it-IT" sz="2400" b="1" dirty="0" smtClean="0">
                <a:cs typeface="Times New Roman" panose="02020603050405020304" pitchFamily="18" charset="0"/>
              </a:rPr>
              <a:t>First Best</a:t>
            </a:r>
            <a:r>
              <a:rPr lang="it-IT" altLang="it-IT" sz="2400" dirty="0" smtClean="0"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26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2" name="Gruppo 25"/>
          <p:cNvGrpSpPr>
            <a:grpSpLocks/>
          </p:cNvGrpSpPr>
          <p:nvPr/>
        </p:nvGrpSpPr>
        <p:grpSpPr bwMode="auto">
          <a:xfrm>
            <a:off x="5534025" y="2868613"/>
            <a:ext cx="3395663" cy="3275012"/>
            <a:chOff x="5533936" y="2868609"/>
            <a:chExt cx="3395782" cy="3275035"/>
          </a:xfrm>
        </p:grpSpPr>
        <p:sp>
          <p:nvSpPr>
            <p:cNvPr id="11270" name="AutoShape 8"/>
            <p:cNvSpPr>
              <a:spLocks noChangeAspect="1" noChangeArrowheads="1"/>
            </p:cNvSpPr>
            <p:nvPr/>
          </p:nvSpPr>
          <p:spPr bwMode="auto">
            <a:xfrm>
              <a:off x="5824901" y="2939080"/>
              <a:ext cx="2694981" cy="2683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1271" name="Line 9"/>
            <p:cNvSpPr>
              <a:spLocks noChangeShapeType="1"/>
            </p:cNvSpPr>
            <p:nvPr/>
          </p:nvSpPr>
          <p:spPr bwMode="auto">
            <a:xfrm>
              <a:off x="5895869" y="5405556"/>
              <a:ext cx="2682562" cy="18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72" name="Line 10"/>
            <p:cNvSpPr>
              <a:spLocks noChangeShapeType="1"/>
            </p:cNvSpPr>
            <p:nvPr/>
          </p:nvSpPr>
          <p:spPr bwMode="auto">
            <a:xfrm flipV="1">
              <a:off x="6151351" y="2868609"/>
              <a:ext cx="0" cy="2672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73" name="Freeform 11"/>
            <p:cNvSpPr>
              <a:spLocks/>
            </p:cNvSpPr>
            <p:nvPr/>
          </p:nvSpPr>
          <p:spPr bwMode="auto">
            <a:xfrm>
              <a:off x="6151351" y="3500438"/>
              <a:ext cx="1914342" cy="1869329"/>
            </a:xfrm>
            <a:custGeom>
              <a:avLst/>
              <a:gdLst>
                <a:gd name="T0" fmla="*/ 0 w 2700"/>
                <a:gd name="T1" fmla="*/ 0 h 2520"/>
                <a:gd name="T2" fmla="*/ 2147483647 w 2700"/>
                <a:gd name="T3" fmla="*/ 2147483647 h 2520"/>
                <a:gd name="T4" fmla="*/ 2147483647 w 2700"/>
                <a:gd name="T5" fmla="*/ 2147483647 h 2520"/>
                <a:gd name="T6" fmla="*/ 2147483647 w 2700"/>
                <a:gd name="T7" fmla="*/ 2147483647 h 2520"/>
                <a:gd name="T8" fmla="*/ 2147483647 w 2700"/>
                <a:gd name="T9" fmla="*/ 2147483647 h 2520"/>
                <a:gd name="T10" fmla="*/ 2147483647 w 2700"/>
                <a:gd name="T11" fmla="*/ 2147483647 h 2520"/>
                <a:gd name="T12" fmla="*/ 2147483647 w 2700"/>
                <a:gd name="T13" fmla="*/ 2147483647 h 25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00"/>
                <a:gd name="T22" fmla="*/ 0 h 2520"/>
                <a:gd name="T23" fmla="*/ 2700 w 2700"/>
                <a:gd name="T24" fmla="*/ 2520 h 25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00" h="2520">
                  <a:moveTo>
                    <a:pt x="0" y="0"/>
                  </a:moveTo>
                  <a:cubicBezTo>
                    <a:pt x="285" y="120"/>
                    <a:pt x="570" y="240"/>
                    <a:pt x="720" y="360"/>
                  </a:cubicBezTo>
                  <a:cubicBezTo>
                    <a:pt x="870" y="480"/>
                    <a:pt x="780" y="600"/>
                    <a:pt x="900" y="720"/>
                  </a:cubicBezTo>
                  <a:cubicBezTo>
                    <a:pt x="1020" y="840"/>
                    <a:pt x="1320" y="960"/>
                    <a:pt x="1440" y="1080"/>
                  </a:cubicBezTo>
                  <a:cubicBezTo>
                    <a:pt x="1560" y="1200"/>
                    <a:pt x="1500" y="1350"/>
                    <a:pt x="1620" y="1440"/>
                  </a:cubicBezTo>
                  <a:cubicBezTo>
                    <a:pt x="1740" y="1530"/>
                    <a:pt x="1980" y="1440"/>
                    <a:pt x="2160" y="1620"/>
                  </a:cubicBezTo>
                  <a:cubicBezTo>
                    <a:pt x="2340" y="1800"/>
                    <a:pt x="2610" y="2370"/>
                    <a:pt x="2700" y="252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1274" name="Text Box 12"/>
            <p:cNvSpPr txBox="1">
              <a:spLocks noChangeArrowheads="1"/>
            </p:cNvSpPr>
            <p:nvPr/>
          </p:nvSpPr>
          <p:spPr bwMode="auto">
            <a:xfrm>
              <a:off x="5533936" y="2883445"/>
              <a:ext cx="904832" cy="656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100" b="1">
                  <a:latin typeface="Calibri" panose="020F0502020204030204" pitchFamily="34" charset="0"/>
                </a:rPr>
                <a:t>U</a:t>
              </a:r>
              <a:r>
                <a:rPr lang="it-IT" altLang="it-IT" sz="1100" b="1" baseline="-25000">
                  <a:latin typeface="Calibri" panose="020F0502020204030204" pitchFamily="34" charset="0"/>
                </a:rPr>
                <a:t>B</a:t>
              </a:r>
              <a:endParaRPr lang="it-IT" altLang="it-IT"/>
            </a:p>
          </p:txBody>
        </p:sp>
        <p:sp>
          <p:nvSpPr>
            <p:cNvPr id="11275" name="Text Box 13"/>
            <p:cNvSpPr txBox="1">
              <a:spLocks noChangeArrowheads="1"/>
            </p:cNvSpPr>
            <p:nvPr/>
          </p:nvSpPr>
          <p:spPr bwMode="auto">
            <a:xfrm>
              <a:off x="8024886" y="5487153"/>
              <a:ext cx="904832" cy="656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100" b="1">
                  <a:latin typeface="Calibri" panose="020F0502020204030204" pitchFamily="34" charset="0"/>
                </a:rPr>
                <a:t>U</a:t>
              </a:r>
              <a:r>
                <a:rPr lang="it-IT" altLang="it-IT" sz="1100" b="1" baseline="-25000">
                  <a:latin typeface="Calibri" panose="020F0502020204030204" pitchFamily="34" charset="0"/>
                </a:rPr>
                <a:t>A</a:t>
              </a:r>
              <a:endParaRPr lang="it-IT" altLang="it-IT"/>
            </a:p>
          </p:txBody>
        </p:sp>
      </p:grpSp>
    </p:spTree>
    <p:extLst>
      <p:ext uri="{BB962C8B-B14F-4D97-AF65-F5344CB8AC3E}">
        <p14:creationId xmlns:p14="http://schemas.microsoft.com/office/powerpoint/2010/main" val="13982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42938" y="1039368"/>
            <a:ext cx="7772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LA frontiera delle possibilità di utilità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42938" y="4929188"/>
            <a:ext cx="8101012" cy="1309687"/>
          </a:xfrm>
        </p:spPr>
        <p:txBody>
          <a:bodyPr>
            <a:normAutofit fontScale="92500" lnSpcReduction="20000"/>
          </a:bodyPr>
          <a:lstStyle/>
          <a:p>
            <a:r>
              <a:rPr lang="it-IT" altLang="it-IT" sz="2400" smtClean="0"/>
              <a:t>Dato il livello di utilità di </a:t>
            </a:r>
            <a:r>
              <a:rPr lang="it-IT" altLang="it-IT" sz="2400" b="1" i="1" smtClean="0"/>
              <a:t>A </a:t>
            </a:r>
            <a:r>
              <a:rPr lang="it-IT" altLang="it-IT" sz="2400" b="1" smtClean="0"/>
              <a:t>(</a:t>
            </a:r>
            <a:r>
              <a:rPr lang="it-IT" altLang="it-IT" sz="2400" b="1" i="1" smtClean="0"/>
              <a:t>U</a:t>
            </a:r>
            <a:r>
              <a:rPr lang="it-IT" altLang="it-IT" sz="2400" b="1" baseline="30000" smtClean="0"/>
              <a:t>1</a:t>
            </a:r>
            <a:r>
              <a:rPr lang="it-IT" altLang="it-IT" sz="2400" b="1" baseline="-25000" smtClean="0"/>
              <a:t>A</a:t>
            </a:r>
            <a:r>
              <a:rPr lang="it-IT" altLang="it-IT" sz="2400" b="1" smtClean="0"/>
              <a:t>)</a:t>
            </a:r>
            <a:r>
              <a:rPr lang="it-IT" altLang="it-IT" sz="2400" smtClean="0"/>
              <a:t> il massimo livello di utilità raggiungibile da </a:t>
            </a:r>
            <a:r>
              <a:rPr lang="it-IT" altLang="it-IT" sz="2400" b="1" i="1" smtClean="0"/>
              <a:t>B è U</a:t>
            </a:r>
            <a:r>
              <a:rPr lang="it-IT" altLang="it-IT" sz="2400" b="1" baseline="30000" smtClean="0"/>
              <a:t>1</a:t>
            </a:r>
            <a:r>
              <a:rPr lang="it-IT" altLang="it-IT" sz="2400" b="1" baseline="-25000" smtClean="0"/>
              <a:t>B</a:t>
            </a:r>
            <a:endParaRPr lang="it-IT" altLang="it-IT" sz="2400" smtClean="0"/>
          </a:p>
          <a:p>
            <a:r>
              <a:rPr lang="it-IT" altLang="it-IT" sz="2400" smtClean="0"/>
              <a:t>Tutti i punti sulla frontiera (</a:t>
            </a:r>
            <a:r>
              <a:rPr lang="it-IT" altLang="it-IT" sz="2400" b="1" i="1" smtClean="0"/>
              <a:t>M, N…)</a:t>
            </a:r>
            <a:r>
              <a:rPr lang="it-IT" altLang="it-IT" sz="2400" smtClean="0"/>
              <a:t> sono di ottimo paretiano (</a:t>
            </a:r>
            <a:r>
              <a:rPr lang="it-IT" altLang="it-IT" sz="2400" b="1" i="1" smtClean="0"/>
              <a:t>SMT=SMS</a:t>
            </a:r>
            <a:r>
              <a:rPr lang="it-IT" altLang="it-IT" sz="2400" smtClean="0"/>
              <a:t>)</a:t>
            </a:r>
          </a:p>
        </p:txBody>
      </p:sp>
      <p:sp>
        <p:nvSpPr>
          <p:cNvPr id="2053" name="Segnaposto numero diapositiva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7E0CCEC-502F-44F8-9962-A25001F55BBF}" type="slidenum">
              <a:rPr lang="it-IT" altLang="it-IT" sz="1400"/>
              <a:pPr eaLnBrk="1" hangingPunct="1"/>
              <a:t>9</a:t>
            </a:fld>
            <a:endParaRPr lang="it-IT" altLang="it-IT" sz="1400"/>
          </a:p>
        </p:txBody>
      </p:sp>
      <p:sp>
        <p:nvSpPr>
          <p:cNvPr id="20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47105" name="Object 1"/>
          <p:cNvGraphicFramePr>
            <a:graphicFrameLocks noChangeAspect="1"/>
          </p:cNvGraphicFramePr>
          <p:nvPr/>
        </p:nvGraphicFramePr>
        <p:xfrm>
          <a:off x="792163" y="1860550"/>
          <a:ext cx="6345237" cy="317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icture" r:id="rId4" imgW="4705200" imgH="2819520" progId="Word.Picture.8">
                  <p:embed/>
                </p:oleObj>
              </mc:Choice>
              <mc:Fallback>
                <p:oleObj name="Picture" r:id="rId4" imgW="4705200" imgH="2819520" progId="Word.Picture.8">
                  <p:embed/>
                  <p:pic>
                    <p:nvPicPr>
                      <p:cNvPr id="47105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163" y="1860550"/>
                        <a:ext cx="6345237" cy="317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656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zione standard1" id="{FA56ABB7-5D95-44E3-B2E9-0D8680879744}" vid="{1C909BAD-7D3A-46A3-B195-CC3BB4E8B6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6E692615186349ADC1572FF2D92EBC" ma:contentTypeVersion="9" ma:contentTypeDescription="Creare un nuovo documento." ma:contentTypeScope="" ma:versionID="32ed6f2e6f4444221e00a523a06a7e98">
  <xsd:schema xmlns:xsd="http://www.w3.org/2001/XMLSchema" xmlns:xs="http://www.w3.org/2001/XMLSchema" xmlns:p="http://schemas.microsoft.com/office/2006/metadata/properties" xmlns:ns3="01510a4c-67e1-410d-b310-984d6c9b1061" targetNamespace="http://schemas.microsoft.com/office/2006/metadata/properties" ma:root="true" ma:fieldsID="1819e783a4b970ce792c8222c5b9ae7a" ns3:_="">
    <xsd:import namespace="01510a4c-67e1-410d-b310-984d6c9b10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10a4c-67e1-410d-b310-984d6c9b10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07F1B9C-67DB-4D92-9AD1-906CB13579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510a4c-67e1-410d-b310-984d6c9b10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D7DFEB-448E-4729-BA90-A532F5AACD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FFF5D4-CE24-47A0-9932-56C238C7A5C3}">
  <ds:schemaRefs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01510a4c-67e1-410d-b310-984d6c9b1061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42</TotalTime>
  <Words>2344</Words>
  <Application>Microsoft Office PowerPoint</Application>
  <PresentationFormat>Presentazione su schermo (4:3)</PresentationFormat>
  <Paragraphs>317</Paragraphs>
  <Slides>37</Slides>
  <Notes>36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45" baseType="lpstr">
      <vt:lpstr>Arial</vt:lpstr>
      <vt:lpstr>Arial Italic</vt:lpstr>
      <vt:lpstr>Calibri</vt:lpstr>
      <vt:lpstr>Symbol</vt:lpstr>
      <vt:lpstr>Tahoma</vt:lpstr>
      <vt:lpstr>Times New Roman</vt:lpstr>
      <vt:lpstr>Slide_DirezioneAmministrativa_UNIMC</vt:lpstr>
      <vt:lpstr>Picture</vt:lpstr>
      <vt:lpstr>Approfondimenti sull’economia del benessere</vt:lpstr>
      <vt:lpstr>L’economia del Benessere</vt:lpstr>
      <vt:lpstr>Il Principio di Pareto</vt:lpstr>
      <vt:lpstr>In sintesi</vt:lpstr>
      <vt:lpstr>L’ottimo nella scelta dei fattori</vt:lpstr>
      <vt:lpstr>L’ottimo</vt:lpstr>
      <vt:lpstr>Il secondo teorema dell’economia del benessere</vt:lpstr>
      <vt:lpstr>La frontiera di First Best</vt:lpstr>
      <vt:lpstr>LA frontiera delle possibilità di utilità</vt:lpstr>
      <vt:lpstr>L’andamento della frontiera</vt:lpstr>
      <vt:lpstr>Il criterio di Pareto</vt:lpstr>
      <vt:lpstr>Il criterio della compensazione di Kaldor</vt:lpstr>
      <vt:lpstr>Scelta sociale</vt:lpstr>
      <vt:lpstr>Formalizziamo</vt:lpstr>
      <vt:lpstr>Le condizioni di efficienza paretiana</vt:lpstr>
      <vt:lpstr>La Funzione del benessere sociale</vt:lpstr>
      <vt:lpstr>Le curve di indifferenza sociale</vt:lpstr>
      <vt:lpstr>Le curve di indifferenza utilitariste</vt:lpstr>
      <vt:lpstr>Curve di indifferenza lineari</vt:lpstr>
      <vt:lpstr>Curve di indifferenza rawlsiane</vt:lpstr>
      <vt:lpstr>Le curve ad angolo retto</vt:lpstr>
      <vt:lpstr>FBS intermedie</vt:lpstr>
      <vt:lpstr>Le altre caratteristiche della FBS</vt:lpstr>
      <vt:lpstr>Mappa delle curve “samuesoniane”</vt:lpstr>
      <vt:lpstr>Il superamento del concetto di ottimo paretiano</vt:lpstr>
      <vt:lpstr>Le condizioni del secondo gruppo:  l’ottimo sociale</vt:lpstr>
      <vt:lpstr>L’ottimo sociale</vt:lpstr>
      <vt:lpstr>Il primo teorema dell'Economia del benessere </vt:lpstr>
      <vt:lpstr>Presentazione standard di PowerPoint</vt:lpstr>
      <vt:lpstr>Presentazione standard di PowerPoint</vt:lpstr>
      <vt:lpstr>Presentazione standard di PowerPoint</vt:lpstr>
      <vt:lpstr>Il secondo teorema dell'Economia del benessere </vt:lpstr>
      <vt:lpstr>Il Second Best</vt:lpstr>
      <vt:lpstr>Esempio</vt:lpstr>
      <vt:lpstr>Presentazione standard di PowerPoint</vt:lpstr>
      <vt:lpstr>L’equità</vt:lpstr>
      <vt:lpstr>I limiti del laisser faire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Approfondimenti sull’economia del benessere</dc:title>
  <dc:creator>stefano.perri@unimc.it</dc:creator>
  <cp:lastModifiedBy>stefano.perri@unimc.it</cp:lastModifiedBy>
  <cp:revision>5</cp:revision>
  <cp:lastPrinted>2022-04-26T08:43:34Z</cp:lastPrinted>
  <dcterms:created xsi:type="dcterms:W3CDTF">2022-04-22T15:06:07Z</dcterms:created>
  <dcterms:modified xsi:type="dcterms:W3CDTF">2023-04-16T09:40:39Z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0x010100616E692615186349ADC1572FF2D92EBC</vt:lpwstr>
  </property>
</Properties>
</file>